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256" r:id="rId2"/>
    <p:sldId id="257" r:id="rId3"/>
    <p:sldId id="258" r:id="rId4"/>
    <p:sldId id="259" r:id="rId5"/>
    <p:sldId id="304" r:id="rId6"/>
    <p:sldId id="299" r:id="rId7"/>
    <p:sldId id="301" r:id="rId8"/>
    <p:sldId id="302" r:id="rId9"/>
    <p:sldId id="264" r:id="rId10"/>
    <p:sldId id="296" r:id="rId11"/>
    <p:sldId id="310" r:id="rId12"/>
    <p:sldId id="311" r:id="rId13"/>
    <p:sldId id="269" r:id="rId14"/>
    <p:sldId id="297" r:id="rId15"/>
    <p:sldId id="319" r:id="rId16"/>
    <p:sldId id="312" r:id="rId17"/>
    <p:sldId id="313" r:id="rId18"/>
    <p:sldId id="274" r:id="rId19"/>
    <p:sldId id="298" r:id="rId20"/>
    <p:sldId id="320" r:id="rId21"/>
    <p:sldId id="289" r:id="rId22"/>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1318"/>
    <a:srgbClr val="0B47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70" d="100"/>
          <a:sy n="70" d="100"/>
        </p:scale>
        <p:origin x="501" y="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2025/12/11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A4D71C-5135-4D8D-B6FE-25C5185F9AFB}" type="datetimeFigureOut">
              <a:rPr lang="zh-CN" altLang="en-US" smtClean="0"/>
              <a:t>2025/12/11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653A51-0900-4D72-9E42-7646C14E94D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8653A51-0900-4D72-9E42-7646C14E94D5}" type="slidenum">
              <a:rPr lang="zh-CN" altLang="en-US" smtClean="0"/>
              <a:t>21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4C1A0B0-C2F4-477F-B736-4FF5B6114944}" type="datetimeFigureOut">
              <a:rPr lang="zh-CN" altLang="en-US" smtClean="0"/>
              <a:t>2025/12/11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DCEDA9-FE4E-45E7-BD88-ED2AE9648CD7}"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alphaModFix amt="11000"/>
          </a:blip>
          <a:srcRect/>
          <a:stretch>
            <a:fillRect t="-9000" b="-9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C1A0B0-C2F4-477F-B736-4FF5B6114944}" type="datetimeFigureOut">
              <a:rPr lang="zh-CN" altLang="en-US" smtClean="0"/>
              <a:t>2025/12/11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CEDA9-FE4E-45E7-BD88-ED2AE9648CD7}" type="slidenum">
              <a:rPr lang="zh-CN" altLang="en-US" smtClean="0"/>
              <a:t>‹#›</a:t>
            </a:fld>
            <a:endParaRPr lang="zh-CN" altLang="en-US"/>
          </a:p>
        </p:txBody>
      </p:sp>
      <p:sp>
        <p:nvSpPr>
          <p:cNvPr id="7" name="文本框 6"/>
          <p:cNvSpPr txBox="1"/>
          <p:nvPr userDrawn="1"/>
        </p:nvSpPr>
        <p:spPr>
          <a:xfrm>
            <a:off x="310690" y="6321351"/>
            <a:ext cx="3057247" cy="460375"/>
          </a:xfrm>
          <a:prstGeom prst="rect">
            <a:avLst/>
          </a:prstGeom>
          <a:noFill/>
        </p:spPr>
        <p:txBody>
          <a:bodyPr wrap="square" rtlCol="0">
            <a:spAutoFit/>
          </a:bodyPr>
          <a:lstStyle/>
          <a:p>
            <a:pPr algn="l">
              <a:buClrTx/>
              <a:buSzTx/>
              <a:buFontTx/>
            </a:pPr>
            <a:r>
              <a:rPr lang="zh-CN" altLang="en-US" sz="2400" dirty="0">
                <a:solidFill>
                  <a:srgbClr val="8C1515"/>
                </a:solidFill>
                <a:latin typeface="华文行楷" panose="02010800040101010101" pitchFamily="2" charset="-122"/>
                <a:ea typeface="华文行楷" panose="02010800040101010101" pitchFamily="2" charset="-122"/>
                <a:sym typeface="+mn-ea"/>
              </a:rPr>
              <a:t>明德厚学</a:t>
            </a:r>
            <a:r>
              <a:rPr lang="en-US" altLang="zh-CN" sz="2400" dirty="0">
                <a:solidFill>
                  <a:srgbClr val="8C1515"/>
                </a:solidFill>
                <a:latin typeface="华文行楷" panose="02010800040101010101" pitchFamily="2" charset="-122"/>
                <a:ea typeface="华文行楷" panose="02010800040101010101" pitchFamily="2" charset="-122"/>
                <a:sym typeface="+mn-ea"/>
              </a:rPr>
              <a:t> </a:t>
            </a:r>
            <a:r>
              <a:rPr lang="zh-CN" altLang="en-US" sz="2400" dirty="0">
                <a:solidFill>
                  <a:srgbClr val="8C1515"/>
                </a:solidFill>
                <a:latin typeface="华文行楷" panose="02010800040101010101" pitchFamily="2" charset="-122"/>
                <a:ea typeface="华文行楷" panose="02010800040101010101" pitchFamily="2" charset="-122"/>
                <a:sym typeface="+mn-ea"/>
              </a:rPr>
              <a:t>求是创新</a:t>
            </a:r>
          </a:p>
        </p:txBody>
      </p:sp>
      <p:pic>
        <p:nvPicPr>
          <p:cNvPr id="8" name="Picture 2" descr="D:\360MoveData\Users\xiaoxiao\Desktop\图片1.png图片1"/>
          <p:cNvPicPr>
            <a:picLocks noChangeAspect="1" noChangeArrowheads="1"/>
          </p:cNvPicPr>
          <p:nvPr userDrawn="1"/>
        </p:nvPicPr>
        <p:blipFill rotWithShape="1">
          <a:blip r:embed="rId14">
            <a:clrChange>
              <a:clrFrom>
                <a:srgbClr val="E7E7E7"/>
              </a:clrFrom>
              <a:clrTo>
                <a:srgbClr val="E7E7E7">
                  <a:alpha val="0"/>
                </a:srgbClr>
              </a:clrTo>
            </a:clrChange>
          </a:blip>
          <a:srcRect/>
          <a:stretch>
            <a:fillRect/>
          </a:stretch>
        </p:blipFill>
        <p:spPr bwMode="auto">
          <a:xfrm>
            <a:off x="9344660" y="80645"/>
            <a:ext cx="2266950" cy="110490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3.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alibaba/clusterdata"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3586073" y="5568320"/>
            <a:ext cx="4683398" cy="0"/>
          </a:xfrm>
          <a:prstGeom prst="line">
            <a:avLst/>
          </a:prstGeom>
          <a:noFill/>
          <a:ln w="12700" cap="flat" cmpd="sng" algn="ctr">
            <a:gradFill flip="none" rotWithShape="1">
              <a:gsLst>
                <a:gs pos="0">
                  <a:srgbClr val="961318"/>
                </a:gs>
                <a:gs pos="60000">
                  <a:srgbClr val="961318">
                    <a:alpha val="40000"/>
                  </a:srgbClr>
                </a:gs>
                <a:gs pos="92000">
                  <a:srgbClr val="961318">
                    <a:alpha val="0"/>
                  </a:srgbClr>
                </a:gs>
              </a:gsLst>
              <a:path path="circle">
                <a:fillToRect l="50000" t="50000" r="50000" b="50000"/>
              </a:path>
              <a:tileRect/>
            </a:gradFill>
            <a:prstDash val="solid"/>
            <a:miter lim="800000"/>
          </a:ln>
          <a:effectLst/>
        </p:spPr>
      </p:cxnSp>
      <p:grpSp>
        <p:nvGrpSpPr>
          <p:cNvPr id="7" name="组合 6"/>
          <p:cNvGrpSpPr/>
          <p:nvPr/>
        </p:nvGrpSpPr>
        <p:grpSpPr>
          <a:xfrm>
            <a:off x="1756416" y="5749182"/>
            <a:ext cx="2273210" cy="463012"/>
            <a:chOff x="1767755" y="5835880"/>
            <a:chExt cx="2273210" cy="463012"/>
          </a:xfrm>
        </p:grpSpPr>
        <p:sp>
          <p:nvSpPr>
            <p:cNvPr id="8" name="矩形: 圆角 7"/>
            <p:cNvSpPr/>
            <p:nvPr/>
          </p:nvSpPr>
          <p:spPr>
            <a:xfrm>
              <a:off x="1767755" y="5835880"/>
              <a:ext cx="227321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cs typeface="+mn-cs"/>
              </a:endParaRPr>
            </a:p>
          </p:txBody>
        </p:sp>
        <p:sp>
          <p:nvSpPr>
            <p:cNvPr id="9" name="文本框 8"/>
            <p:cNvSpPr txBox="1"/>
            <p:nvPr/>
          </p:nvSpPr>
          <p:spPr>
            <a:xfrm>
              <a:off x="1767756" y="5883236"/>
              <a:ext cx="2273209" cy="368300"/>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kern="0" dirty="0">
                  <a:solidFill>
                    <a:prstClr val="white"/>
                  </a:solidFill>
                  <a:latin typeface="Arial" panose="020B0604020202020204"/>
                </a:rPr>
                <a:t>姓名</a:t>
              </a:r>
              <a:r>
                <a:rPr kumimoji="0" lang="zh-CN" altLang="en-US" sz="1800" b="0" i="0" u="none" strike="noStrike" kern="0" cap="none" spc="0" normalizeH="0" baseline="0" noProof="0" dirty="0">
                  <a:ln>
                    <a:noFill/>
                  </a:ln>
                  <a:solidFill>
                    <a:prstClr val="white"/>
                  </a:solidFill>
                  <a:effectLst/>
                  <a:uLnTx/>
                  <a:uFillTx/>
                  <a:latin typeface="Arial" panose="020B0604020202020204"/>
                </a:rPr>
                <a:t>：崔皓奕</a:t>
              </a:r>
            </a:p>
          </p:txBody>
        </p:sp>
      </p:grpSp>
      <p:grpSp>
        <p:nvGrpSpPr>
          <p:cNvPr id="10" name="组合 9"/>
          <p:cNvGrpSpPr/>
          <p:nvPr/>
        </p:nvGrpSpPr>
        <p:grpSpPr>
          <a:xfrm>
            <a:off x="4529369" y="5749182"/>
            <a:ext cx="3133261" cy="463012"/>
            <a:chOff x="4794035" y="5835880"/>
            <a:chExt cx="2198314" cy="463012"/>
          </a:xfrm>
        </p:grpSpPr>
        <p:sp>
          <p:nvSpPr>
            <p:cNvPr id="11" name="矩形: 圆角 10"/>
            <p:cNvSpPr/>
            <p:nvPr/>
          </p:nvSpPr>
          <p:spPr>
            <a:xfrm>
              <a:off x="4985965" y="5835880"/>
              <a:ext cx="182880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cs typeface="+mn-cs"/>
              </a:endParaRPr>
            </a:p>
          </p:txBody>
        </p:sp>
        <p:sp>
          <p:nvSpPr>
            <p:cNvPr id="12" name="文本框 11"/>
            <p:cNvSpPr txBox="1"/>
            <p:nvPr/>
          </p:nvSpPr>
          <p:spPr>
            <a:xfrm>
              <a:off x="4794035" y="5882720"/>
              <a:ext cx="2198314" cy="369332"/>
            </a:xfrm>
            <a:prstGeom prst="rect">
              <a:avLst/>
            </a:prstGeom>
            <a:noFill/>
          </p:spPr>
          <p:txBody>
            <a:bodyPr wrap="square" rtlCol="0" anchor="ctr">
              <a:spAutoFit/>
            </a:bodyPr>
            <a:lstStyle>
              <a:defPPr>
                <a:defRPr lang="zh-CN"/>
              </a:defPPr>
              <a:lvl1pPr algn="ctr">
                <a:defRPr>
                  <a:solidFill>
                    <a:schemeClr val="bg1"/>
                  </a:solidFill>
                </a:defRPr>
              </a:lvl1p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kern="0" dirty="0">
                  <a:solidFill>
                    <a:prstClr val="white"/>
                  </a:solidFill>
                  <a:latin typeface="Arial" panose="020B0604020202020204"/>
                </a:rPr>
                <a:t>专业</a:t>
              </a:r>
              <a:r>
                <a:rPr kumimoji="0" lang="zh-CN" altLang="en-US" sz="1800" b="0" i="0" u="none" strike="noStrike" kern="0" cap="none" spc="0" normalizeH="0" baseline="0" noProof="0" dirty="0">
                  <a:ln>
                    <a:noFill/>
                  </a:ln>
                  <a:solidFill>
                    <a:prstClr val="white"/>
                  </a:solidFill>
                  <a:effectLst/>
                  <a:uLnTx/>
                  <a:uFillTx/>
                  <a:latin typeface="Arial" panose="020B0604020202020204"/>
                </a:rPr>
                <a:t>：计算机科学与技术</a:t>
              </a:r>
            </a:p>
          </p:txBody>
        </p:sp>
      </p:grpSp>
      <p:grpSp>
        <p:nvGrpSpPr>
          <p:cNvPr id="14" name="组合 13"/>
          <p:cNvGrpSpPr/>
          <p:nvPr/>
        </p:nvGrpSpPr>
        <p:grpSpPr>
          <a:xfrm>
            <a:off x="8022941" y="5749182"/>
            <a:ext cx="2552077" cy="463012"/>
            <a:chOff x="8333639" y="5835880"/>
            <a:chExt cx="2552076" cy="463012"/>
          </a:xfrm>
        </p:grpSpPr>
        <p:sp>
          <p:nvSpPr>
            <p:cNvPr id="15" name="矩形: 圆角 14"/>
            <p:cNvSpPr/>
            <p:nvPr/>
          </p:nvSpPr>
          <p:spPr>
            <a:xfrm>
              <a:off x="8473071" y="5835880"/>
              <a:ext cx="227321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cs typeface="+mn-cs"/>
              </a:endParaRPr>
            </a:p>
          </p:txBody>
        </p:sp>
        <p:sp>
          <p:nvSpPr>
            <p:cNvPr id="16" name="文本框 15"/>
            <p:cNvSpPr txBox="1"/>
            <p:nvPr/>
          </p:nvSpPr>
          <p:spPr>
            <a:xfrm>
              <a:off x="8333639" y="5882720"/>
              <a:ext cx="2552076" cy="369332"/>
            </a:xfrm>
            <a:prstGeom prst="rect">
              <a:avLst/>
            </a:prstGeom>
            <a:noFill/>
          </p:spPr>
          <p:txBody>
            <a:bodyPr wrap="square" rtlCol="0" anchor="ctr">
              <a:spAutoFit/>
            </a:bodyPr>
            <a:lstStyle>
              <a:defPPr>
                <a:defRPr lang="zh-CN"/>
              </a:defPPr>
              <a:lvl1pPr algn="ctr">
                <a:defRPr>
                  <a:solidFill>
                    <a:schemeClr val="bg1"/>
                  </a:solidFill>
                </a:defRPr>
              </a:lvl1p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prstClr val="white"/>
                  </a:solidFill>
                  <a:effectLst/>
                  <a:uLnTx/>
                  <a:uFillTx/>
                  <a:latin typeface="Arial" panose="020B0604020202020204"/>
                </a:rPr>
                <a:t>日期：</a:t>
              </a:r>
              <a:r>
                <a:rPr kumimoji="0" lang="en-US" altLang="zh-CN" sz="1800" b="0" i="0" u="none" strike="noStrike" kern="0" cap="none" spc="0" normalizeH="0" baseline="0" noProof="0" dirty="0">
                  <a:ln>
                    <a:noFill/>
                  </a:ln>
                  <a:solidFill>
                    <a:prstClr val="white"/>
                  </a:solidFill>
                  <a:effectLst/>
                  <a:uLnTx/>
                  <a:uFillTx/>
                  <a:latin typeface="Arial" panose="020B0604020202020204"/>
                </a:rPr>
                <a:t>2025-12-21</a:t>
              </a:r>
              <a:endParaRPr kumimoji="0" lang="zh-CN" altLang="en-US" sz="1800" b="0" i="0" u="none" strike="noStrike" kern="0" cap="none" spc="0" normalizeH="0" baseline="0" noProof="0" dirty="0">
                <a:ln>
                  <a:noFill/>
                </a:ln>
                <a:solidFill>
                  <a:prstClr val="white"/>
                </a:solidFill>
                <a:effectLst/>
                <a:uLnTx/>
                <a:uFillTx/>
                <a:latin typeface="Arial" panose="020B0604020202020204"/>
              </a:endParaRPr>
            </a:p>
          </p:txBody>
        </p:sp>
      </p:grpSp>
      <p:sp>
        <p:nvSpPr>
          <p:cNvPr id="20" name="文本框 19"/>
          <p:cNvSpPr txBox="1"/>
          <p:nvPr/>
        </p:nvSpPr>
        <p:spPr>
          <a:xfrm>
            <a:off x="10223" y="4127985"/>
            <a:ext cx="12192000" cy="1446550"/>
          </a:xfrm>
          <a:prstGeom prst="rect">
            <a:avLst/>
          </a:prstGeom>
          <a:noFill/>
        </p:spPr>
        <p:txBody>
          <a:bodyPr wrap="square" rtlCol="0">
            <a:spAutoFit/>
          </a:bodyPr>
          <a:lstStyle/>
          <a:p>
            <a:pPr algn="ctr">
              <a:defRPr/>
            </a:pPr>
            <a:r>
              <a:rPr lang="en-US" altLang="zh-CN" sz="4400" b="1" dirty="0">
                <a:solidFill>
                  <a:srgbClr val="961318"/>
                </a:solidFill>
                <a:latin typeface="思源宋体 Heavy" panose="02020900000000000000" pitchFamily="18" charset="-122"/>
                <a:ea typeface="思源宋体 Heavy" panose="02020900000000000000" pitchFamily="18" charset="-122"/>
              </a:rPr>
              <a:t>AI+X</a:t>
            </a:r>
            <a:r>
              <a:rPr lang="zh-CN" altLang="en-US" sz="4400" b="1" dirty="0">
                <a:solidFill>
                  <a:srgbClr val="961318"/>
                </a:solidFill>
                <a:latin typeface="思源宋体 Heavy" panose="02020900000000000000" pitchFamily="18" charset="-122"/>
                <a:ea typeface="思源宋体 Heavy" panose="02020900000000000000" pitchFamily="18" charset="-122"/>
              </a:rPr>
              <a:t>应用研究计划书：</a:t>
            </a:r>
            <a:endParaRPr lang="en-US" altLang="zh-CN" sz="4400" b="1" dirty="0">
              <a:solidFill>
                <a:srgbClr val="961318"/>
              </a:solidFill>
              <a:latin typeface="思源宋体 Heavy" panose="02020900000000000000" pitchFamily="18" charset="-122"/>
              <a:ea typeface="思源宋体 Heavy" panose="02020900000000000000" pitchFamily="18" charset="-122"/>
            </a:endParaRPr>
          </a:p>
          <a:p>
            <a:pPr algn="ctr">
              <a:defRPr/>
            </a:pPr>
            <a:r>
              <a:rPr lang="zh-CN" altLang="en-US" sz="4400" b="1" dirty="0">
                <a:solidFill>
                  <a:srgbClr val="961318"/>
                </a:solidFill>
                <a:latin typeface="思源宋体 Heavy" panose="02020900000000000000" pitchFamily="18" charset="-122"/>
                <a:ea typeface="思源宋体 Heavy" panose="02020900000000000000" pitchFamily="18" charset="-122"/>
              </a:rPr>
              <a:t>人工智能判断冷热数据指导分层存储</a:t>
            </a:r>
          </a:p>
        </p:txBody>
      </p:sp>
      <p:pic>
        <p:nvPicPr>
          <p:cNvPr id="46" name="图片 45" descr="D:\360MoveData\Users\xiaoxiao\Desktop\微信图片_20230510114642.png微信图片_20230510114642"/>
          <p:cNvPicPr>
            <a:picLocks noChangeAspect="1"/>
          </p:cNvPicPr>
          <p:nvPr>
            <p:custDataLst>
              <p:tags r:id="rId1"/>
            </p:custDataLst>
          </p:nvPr>
        </p:nvPicPr>
        <p:blipFill>
          <a:blip r:embed="rId4"/>
          <a:srcRect t="27906" b="27386"/>
          <a:stretch>
            <a:fillRect/>
          </a:stretch>
        </p:blipFill>
        <p:spPr>
          <a:xfrm>
            <a:off x="635" y="0"/>
            <a:ext cx="12191365" cy="3341370"/>
          </a:xfrm>
          <a:prstGeom prst="rect">
            <a:avLst/>
          </a:prstGeom>
        </p:spPr>
      </p:pic>
      <p:sp>
        <p:nvSpPr>
          <p:cNvPr id="2" name="椭圆 1"/>
          <p:cNvSpPr/>
          <p:nvPr/>
        </p:nvSpPr>
        <p:spPr>
          <a:xfrm>
            <a:off x="5285740" y="2182495"/>
            <a:ext cx="1898015" cy="189865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pic>
        <p:nvPicPr>
          <p:cNvPr id="19" name="图片 18" descr="D:\360MoveData\Users\xiaoxiao\Desktop\华中科技大学logo2.png华中科技大学logo2"/>
          <p:cNvPicPr>
            <a:picLocks noChangeAspect="1"/>
          </p:cNvPicPr>
          <p:nvPr>
            <p:custDataLst>
              <p:tags r:id="rId2"/>
            </p:custDataLst>
          </p:nvPr>
        </p:nvPicPr>
        <p:blipFill>
          <a:blip r:embed="rId5"/>
          <a:srcRect/>
          <a:stretch>
            <a:fillRect/>
          </a:stretch>
        </p:blipFill>
        <p:spPr>
          <a:xfrm>
            <a:off x="5142230" y="2092960"/>
            <a:ext cx="2185035" cy="23558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95CE24-6ECB-FB6A-A4E8-7922FB64A781}"/>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B1A46558-109A-991D-14CC-5F63D13FA0C5}"/>
              </a:ext>
            </a:extLst>
          </p:cNvPr>
          <p:cNvGrpSpPr/>
          <p:nvPr/>
        </p:nvGrpSpPr>
        <p:grpSpPr>
          <a:xfrm>
            <a:off x="0" y="140728"/>
            <a:ext cx="6830413" cy="1058822"/>
            <a:chOff x="0" y="260648"/>
            <a:chExt cx="6830413" cy="1058822"/>
          </a:xfrm>
        </p:grpSpPr>
        <p:sp>
          <p:nvSpPr>
            <p:cNvPr id="3" name="矩形 2">
              <a:extLst>
                <a:ext uri="{FF2B5EF4-FFF2-40B4-BE49-F238E27FC236}">
                  <a16:creationId xmlns:a16="http://schemas.microsoft.com/office/drawing/2014/main" id="{58DDF869-2C24-8754-C31A-9C922817039C}"/>
                </a:ext>
              </a:extLst>
            </p:cNvPr>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a:extLst>
                <a:ext uri="{FF2B5EF4-FFF2-40B4-BE49-F238E27FC236}">
                  <a16:creationId xmlns:a16="http://schemas.microsoft.com/office/drawing/2014/main" id="{15AAA5E4-57F8-E03A-1E0B-039FEA0C2BF0}"/>
                </a:ext>
              </a:extLst>
            </p:cNvPr>
            <p:cNvGrpSpPr/>
            <p:nvPr/>
          </p:nvGrpSpPr>
          <p:grpSpPr>
            <a:xfrm>
              <a:off x="695400" y="260648"/>
              <a:ext cx="6135013" cy="1058822"/>
              <a:chOff x="623392" y="310880"/>
              <a:chExt cx="6135013" cy="1058822"/>
            </a:xfrm>
          </p:grpSpPr>
          <p:sp>
            <p:nvSpPr>
              <p:cNvPr id="5" name="文本框 4">
                <a:extLst>
                  <a:ext uri="{FF2B5EF4-FFF2-40B4-BE49-F238E27FC236}">
                    <a16:creationId xmlns:a16="http://schemas.microsoft.com/office/drawing/2014/main" id="{DB4F8D8D-17EC-0E57-3A76-571B39A65A93}"/>
                  </a:ext>
                </a:extLst>
              </p:cNvPr>
              <p:cNvSpPr txBox="1"/>
              <p:nvPr/>
            </p:nvSpPr>
            <p:spPr>
              <a:xfrm>
                <a:off x="623392" y="310880"/>
                <a:ext cx="6135013"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寻找“通用之锤”</a:t>
                </a:r>
                <a:r>
                  <a:rPr lang="en-US" altLang="zh-CN" sz="3200" kern="0" dirty="0">
                    <a:solidFill>
                      <a:prstClr val="black"/>
                    </a:solidFill>
                    <a:latin typeface="黑体" panose="02010609060101010101" pitchFamily="49" charset="-122"/>
                    <a:ea typeface="黑体" panose="02010609060101010101" pitchFamily="49" charset="-122"/>
                  </a:rPr>
                  <a:t>——</a:t>
                </a:r>
                <a:r>
                  <a:rPr lang="zh-CN" altLang="en-US" sz="3200" kern="0" dirty="0">
                    <a:solidFill>
                      <a:prstClr val="black"/>
                    </a:solidFill>
                    <a:latin typeface="黑体" panose="02010609060101010101" pitchFamily="49" charset="-122"/>
                    <a:ea typeface="黑体" panose="02010609060101010101" pitchFamily="49" charset="-122"/>
                  </a:rPr>
                  <a:t>机器学习</a:t>
                </a:r>
              </a:p>
            </p:txBody>
          </p:sp>
          <p:cxnSp>
            <p:nvCxnSpPr>
              <p:cNvPr id="6" name="直接连接符 5">
                <a:extLst>
                  <a:ext uri="{FF2B5EF4-FFF2-40B4-BE49-F238E27FC236}">
                    <a16:creationId xmlns:a16="http://schemas.microsoft.com/office/drawing/2014/main" id="{DA2E8FFE-5CD9-E9C2-012D-257B09D8593F}"/>
                  </a:ext>
                </a:extLst>
              </p:cNvPr>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a:extLst>
                  <a:ext uri="{FF2B5EF4-FFF2-40B4-BE49-F238E27FC236}">
                    <a16:creationId xmlns:a16="http://schemas.microsoft.com/office/drawing/2014/main" id="{B3FC3917-F384-32B9-672E-34981789D65F}"/>
                  </a:ext>
                </a:extLst>
              </p:cNvPr>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a:extLst>
              <a:ext uri="{FF2B5EF4-FFF2-40B4-BE49-F238E27FC236}">
                <a16:creationId xmlns:a16="http://schemas.microsoft.com/office/drawing/2014/main" id="{CC9DE0CD-2333-971A-7BC5-9D85690B2C83}"/>
              </a:ext>
            </a:extLst>
          </p:cNvPr>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A1014534-86B1-D8FE-B659-3F71E3C95181}"/>
              </a:ext>
            </a:extLst>
          </p:cNvPr>
          <p:cNvSpPr txBox="1"/>
          <p:nvPr/>
        </p:nvSpPr>
        <p:spPr>
          <a:xfrm>
            <a:off x="695400" y="1498402"/>
            <a:ext cx="10034953" cy="4154984"/>
          </a:xfrm>
          <a:prstGeom prst="rect">
            <a:avLst/>
          </a:prstGeom>
          <a:noFill/>
        </p:spPr>
        <p:txBody>
          <a:bodyPr wrap="square" rtlCol="0">
            <a:spAutoFit/>
          </a:bodyPr>
          <a:lstStyle/>
          <a:p>
            <a:pPr algn="l" fontAlgn="base">
              <a:buFont typeface="+mj-lt"/>
              <a:buAutoNum type="arabicPeriod"/>
            </a:pPr>
            <a:r>
              <a:rPr lang="zh-CN" altLang="en-US" sz="2400" b="1" i="0" dirty="0">
                <a:effectLst/>
                <a:latin typeface="inherit"/>
              </a:rPr>
              <a:t>特征匹配</a:t>
            </a:r>
            <a:r>
              <a:rPr lang="zh-CN" altLang="en-US" sz="2400" b="0" i="0" dirty="0">
                <a:effectLst/>
                <a:latin typeface="inherit"/>
              </a:rPr>
              <a:t>：</a:t>
            </a:r>
          </a:p>
          <a:p>
            <a:pPr marL="742950" lvl="1" indent="-285750" algn="l" fontAlgn="base">
              <a:buFont typeface="+mj-lt"/>
              <a:buAutoNum type="arabicPeriod"/>
            </a:pPr>
            <a:r>
              <a:rPr lang="zh-CN" altLang="en-US" sz="2400" b="1" i="0" dirty="0">
                <a:effectLst/>
                <a:latin typeface="inherit"/>
              </a:rPr>
              <a:t>监督学习</a:t>
            </a:r>
            <a:r>
              <a:rPr lang="zh-CN" altLang="en-US" sz="2400" b="0" i="0" dirty="0">
                <a:effectLst/>
                <a:latin typeface="inherit"/>
              </a:rPr>
              <a:t>：可以训练模型识别哪些数据访问模式表明数据是“热”的，例如，频繁访问的数据点或具有特定访问模式的数据。</a:t>
            </a:r>
          </a:p>
          <a:p>
            <a:pPr marL="742950" lvl="1" indent="-285750" algn="l" fontAlgn="base">
              <a:buFont typeface="+mj-lt"/>
              <a:buAutoNum type="arabicPeriod"/>
            </a:pPr>
            <a:r>
              <a:rPr lang="zh-CN" altLang="en-US" sz="2400" b="1" i="0" dirty="0">
                <a:effectLst/>
                <a:latin typeface="inherit"/>
              </a:rPr>
              <a:t>强化学习</a:t>
            </a:r>
            <a:r>
              <a:rPr lang="zh-CN" altLang="en-US" sz="2400" b="0" i="0" dirty="0">
                <a:effectLst/>
                <a:latin typeface="inherit"/>
              </a:rPr>
              <a:t>：可以用于动态调整内存管理策略，以最大化性能和容量利用率，通过模拟与环境的交互来学习最优策略。</a:t>
            </a:r>
            <a:endParaRPr lang="en-US" altLang="zh-CN" sz="2400" b="0" i="0" dirty="0">
              <a:effectLst/>
              <a:latin typeface="inherit"/>
            </a:endParaRPr>
          </a:p>
          <a:p>
            <a:pPr marL="742950" lvl="1" indent="-285750" algn="l" fontAlgn="base">
              <a:buFont typeface="+mj-lt"/>
              <a:buAutoNum type="arabicPeriod"/>
            </a:pPr>
            <a:endParaRPr lang="zh-CN" altLang="en-US" sz="2400" b="0" i="0" dirty="0">
              <a:effectLst/>
              <a:latin typeface="inherit"/>
            </a:endParaRPr>
          </a:p>
          <a:p>
            <a:pPr algn="l" fontAlgn="base">
              <a:buFont typeface="+mj-lt"/>
              <a:buAutoNum type="arabicPeriod"/>
            </a:pPr>
            <a:r>
              <a:rPr lang="zh-CN" altLang="en-US" sz="2400" b="1" i="0" dirty="0">
                <a:effectLst/>
                <a:latin typeface="inherit"/>
              </a:rPr>
              <a:t>锤子与钉子匹配</a:t>
            </a:r>
            <a:r>
              <a:rPr lang="zh-CN" altLang="en-US" sz="2400" b="0" i="0" dirty="0">
                <a:effectLst/>
                <a:latin typeface="inherit"/>
              </a:rPr>
              <a:t>：</a:t>
            </a:r>
          </a:p>
          <a:p>
            <a:pPr marL="742950" lvl="1" indent="-285750" algn="l" fontAlgn="base">
              <a:buFont typeface="+mj-lt"/>
              <a:buAutoNum type="arabicPeriod"/>
            </a:pPr>
            <a:r>
              <a:rPr lang="zh-CN" altLang="en-US" sz="2400" b="1" i="0" dirty="0">
                <a:effectLst/>
                <a:latin typeface="inherit"/>
              </a:rPr>
              <a:t>锤子</a:t>
            </a:r>
            <a:r>
              <a:rPr lang="zh-CN" altLang="en-US" sz="2400" b="0" i="0" dirty="0">
                <a:effectLst/>
                <a:latin typeface="inherit"/>
              </a:rPr>
              <a:t>：机器学习模型能够从数据中学习并预测未来的行为，这与需要识别数据热度并适应其变化的需求相匹配。</a:t>
            </a:r>
          </a:p>
          <a:p>
            <a:pPr marL="742950" lvl="1" indent="-285750" algn="l" fontAlgn="base">
              <a:buFont typeface="+mj-lt"/>
              <a:buAutoNum type="arabicPeriod"/>
            </a:pPr>
            <a:r>
              <a:rPr lang="zh-CN" altLang="en-US" sz="2400" b="1" i="0" dirty="0">
                <a:effectLst/>
                <a:latin typeface="inherit"/>
              </a:rPr>
              <a:t>钉子</a:t>
            </a:r>
            <a:r>
              <a:rPr lang="zh-CN" altLang="en-US" sz="2400" b="0" i="0" dirty="0">
                <a:effectLst/>
                <a:latin typeface="inherit"/>
              </a:rPr>
              <a:t>：内存管理问题需要动态适应性、高精度和低开销，机器学习模型能够提供这些特性。</a:t>
            </a:r>
          </a:p>
        </p:txBody>
      </p:sp>
    </p:spTree>
    <p:extLst>
      <p:ext uri="{BB962C8B-B14F-4D97-AF65-F5344CB8AC3E}">
        <p14:creationId xmlns:p14="http://schemas.microsoft.com/office/powerpoint/2010/main" val="1494189947"/>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95CE24-6ECB-FB6A-A4E8-7922FB64A781}"/>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B1A46558-109A-991D-14CC-5F63D13FA0C5}"/>
              </a:ext>
            </a:extLst>
          </p:cNvPr>
          <p:cNvGrpSpPr/>
          <p:nvPr/>
        </p:nvGrpSpPr>
        <p:grpSpPr>
          <a:xfrm>
            <a:off x="0" y="140728"/>
            <a:ext cx="4367671" cy="1058822"/>
            <a:chOff x="0" y="260648"/>
            <a:chExt cx="4367671" cy="1058822"/>
          </a:xfrm>
        </p:grpSpPr>
        <p:sp>
          <p:nvSpPr>
            <p:cNvPr id="3" name="矩形 2">
              <a:extLst>
                <a:ext uri="{FF2B5EF4-FFF2-40B4-BE49-F238E27FC236}">
                  <a16:creationId xmlns:a16="http://schemas.microsoft.com/office/drawing/2014/main" id="{58DDF869-2C24-8754-C31A-9C922817039C}"/>
                </a:ext>
              </a:extLst>
            </p:cNvPr>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a:extLst>
                <a:ext uri="{FF2B5EF4-FFF2-40B4-BE49-F238E27FC236}">
                  <a16:creationId xmlns:a16="http://schemas.microsoft.com/office/drawing/2014/main" id="{15AAA5E4-57F8-E03A-1E0B-039FEA0C2BF0}"/>
                </a:ext>
              </a:extLst>
            </p:cNvPr>
            <p:cNvGrpSpPr/>
            <p:nvPr/>
          </p:nvGrpSpPr>
          <p:grpSpPr>
            <a:xfrm>
              <a:off x="695400" y="260648"/>
              <a:ext cx="3672271" cy="1058822"/>
              <a:chOff x="623392" y="310880"/>
              <a:chExt cx="3672271" cy="1058822"/>
            </a:xfrm>
          </p:grpSpPr>
          <p:sp>
            <p:nvSpPr>
              <p:cNvPr id="5" name="文本框 4">
                <a:extLst>
                  <a:ext uri="{FF2B5EF4-FFF2-40B4-BE49-F238E27FC236}">
                    <a16:creationId xmlns:a16="http://schemas.microsoft.com/office/drawing/2014/main" id="{DB4F8D8D-17EC-0E57-3A76-571B39A65A93}"/>
                  </a:ext>
                </a:extLst>
              </p:cNvPr>
              <p:cNvSpPr txBox="1"/>
              <p:nvPr/>
            </p:nvSpPr>
            <p:spPr>
              <a:xfrm>
                <a:off x="623392" y="310880"/>
                <a:ext cx="3057247"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现有工作局限性</a:t>
                </a:r>
              </a:p>
            </p:txBody>
          </p:sp>
          <p:cxnSp>
            <p:nvCxnSpPr>
              <p:cNvPr id="6" name="直接连接符 5">
                <a:extLst>
                  <a:ext uri="{FF2B5EF4-FFF2-40B4-BE49-F238E27FC236}">
                    <a16:creationId xmlns:a16="http://schemas.microsoft.com/office/drawing/2014/main" id="{DA2E8FFE-5CD9-E9C2-012D-257B09D8593F}"/>
                  </a:ext>
                </a:extLst>
              </p:cNvPr>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a:extLst>
                  <a:ext uri="{FF2B5EF4-FFF2-40B4-BE49-F238E27FC236}">
                    <a16:creationId xmlns:a16="http://schemas.microsoft.com/office/drawing/2014/main" id="{B3FC3917-F384-32B9-672E-34981789D65F}"/>
                  </a:ext>
                </a:extLst>
              </p:cNvPr>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a:extLst>
              <a:ext uri="{FF2B5EF4-FFF2-40B4-BE49-F238E27FC236}">
                <a16:creationId xmlns:a16="http://schemas.microsoft.com/office/drawing/2014/main" id="{CC9DE0CD-2333-971A-7BC5-9D85690B2C83}"/>
              </a:ext>
            </a:extLst>
          </p:cNvPr>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A1014534-86B1-D8FE-B659-3F71E3C95181}"/>
              </a:ext>
            </a:extLst>
          </p:cNvPr>
          <p:cNvSpPr txBox="1"/>
          <p:nvPr/>
        </p:nvSpPr>
        <p:spPr>
          <a:xfrm>
            <a:off x="694758" y="1045661"/>
            <a:ext cx="10871720" cy="1569660"/>
          </a:xfrm>
          <a:prstGeom prst="rect">
            <a:avLst/>
          </a:prstGeom>
          <a:noFill/>
        </p:spPr>
        <p:txBody>
          <a:bodyPr wrap="square" rtlCol="0">
            <a:spAutoFit/>
          </a:bodyPr>
          <a:lstStyle/>
          <a:p>
            <a:pPr algn="l" fontAlgn="base"/>
            <a:r>
              <a:rPr lang="zh-CN" altLang="en-US" sz="2400" b="0" i="0" dirty="0">
                <a:effectLst/>
                <a:latin typeface="-apple-system"/>
              </a:rPr>
              <a:t>目前，</a:t>
            </a:r>
            <a:r>
              <a:rPr lang="en-US" altLang="zh-CN" sz="2400" b="0" i="0" dirty="0">
                <a:effectLst/>
                <a:latin typeface="-apple-system"/>
              </a:rPr>
              <a:t>AI</a:t>
            </a:r>
            <a:r>
              <a:rPr lang="zh-CN" altLang="en-US" sz="2400" b="0" i="0" dirty="0">
                <a:effectLst/>
                <a:latin typeface="-apple-system"/>
              </a:rPr>
              <a:t>工具在内存管理中的应用主要体现在：</a:t>
            </a:r>
          </a:p>
          <a:p>
            <a:pPr algn="l" fontAlgn="base">
              <a:buFont typeface="+mj-lt"/>
              <a:buAutoNum type="arabicPeriod"/>
            </a:pPr>
            <a:r>
              <a:rPr lang="zh-CN" altLang="en-US" sz="2400" b="1" i="0" dirty="0">
                <a:effectLst/>
                <a:latin typeface="inherit"/>
              </a:rPr>
              <a:t>预测分析历史访问模式</a:t>
            </a:r>
            <a:r>
              <a:rPr lang="zh-CN" altLang="en-US" sz="2400" b="0" i="0" dirty="0">
                <a:effectLst/>
                <a:latin typeface="inherit"/>
              </a:rPr>
              <a:t>：使用机器学习模型分析历史内存访问模式，预测哪些数据可能会被频繁访问，从而优化数据的存储位置。</a:t>
            </a:r>
          </a:p>
          <a:p>
            <a:pPr algn="l" fontAlgn="base">
              <a:buFont typeface="+mj-lt"/>
              <a:buAutoNum type="arabicPeriod"/>
            </a:pPr>
            <a:r>
              <a:rPr lang="zh-CN" altLang="en-US" sz="2400" b="1" i="0" dirty="0">
                <a:effectLst/>
                <a:latin typeface="inherit"/>
              </a:rPr>
              <a:t>动态调整策略</a:t>
            </a:r>
            <a:r>
              <a:rPr lang="zh-CN" altLang="en-US" sz="2400" b="0" i="0" dirty="0">
                <a:effectLst/>
                <a:latin typeface="inherit"/>
              </a:rPr>
              <a:t>：利用强化学习动态调整内存管理策略，以适应数据热度的变化。</a:t>
            </a:r>
            <a:endParaRPr lang="en-US" altLang="zh-CN" sz="2400" b="0" i="0" dirty="0">
              <a:effectLst/>
              <a:latin typeface="inherit"/>
            </a:endParaRPr>
          </a:p>
        </p:txBody>
      </p:sp>
      <p:pic>
        <p:nvPicPr>
          <p:cNvPr id="11" name="图片 10">
            <a:extLst>
              <a:ext uri="{FF2B5EF4-FFF2-40B4-BE49-F238E27FC236}">
                <a16:creationId xmlns:a16="http://schemas.microsoft.com/office/drawing/2014/main" id="{2B938FC7-8854-8894-0FC6-B046EBF8CC04}"/>
              </a:ext>
            </a:extLst>
          </p:cNvPr>
          <p:cNvPicPr>
            <a:picLocks noChangeAspect="1"/>
          </p:cNvPicPr>
          <p:nvPr/>
        </p:nvPicPr>
        <p:blipFill>
          <a:blip r:embed="rId2"/>
          <a:srcRect r="-1210" b="7363"/>
          <a:stretch/>
        </p:blipFill>
        <p:spPr>
          <a:xfrm>
            <a:off x="3888474" y="2665692"/>
            <a:ext cx="3931693" cy="3598629"/>
          </a:xfrm>
          <a:prstGeom prst="rect">
            <a:avLst/>
          </a:prstGeom>
        </p:spPr>
      </p:pic>
    </p:spTree>
    <p:extLst>
      <p:ext uri="{BB962C8B-B14F-4D97-AF65-F5344CB8AC3E}">
        <p14:creationId xmlns:p14="http://schemas.microsoft.com/office/powerpoint/2010/main" val="4012762287"/>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95CE24-6ECB-FB6A-A4E8-7922FB64A781}"/>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B1A46558-109A-991D-14CC-5F63D13FA0C5}"/>
              </a:ext>
            </a:extLst>
          </p:cNvPr>
          <p:cNvGrpSpPr/>
          <p:nvPr/>
        </p:nvGrpSpPr>
        <p:grpSpPr>
          <a:xfrm>
            <a:off x="0" y="140728"/>
            <a:ext cx="4367671" cy="1058822"/>
            <a:chOff x="0" y="260648"/>
            <a:chExt cx="4367671" cy="1058822"/>
          </a:xfrm>
        </p:grpSpPr>
        <p:sp>
          <p:nvSpPr>
            <p:cNvPr id="3" name="矩形 2">
              <a:extLst>
                <a:ext uri="{FF2B5EF4-FFF2-40B4-BE49-F238E27FC236}">
                  <a16:creationId xmlns:a16="http://schemas.microsoft.com/office/drawing/2014/main" id="{58DDF869-2C24-8754-C31A-9C922817039C}"/>
                </a:ext>
              </a:extLst>
            </p:cNvPr>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a:extLst>
                <a:ext uri="{FF2B5EF4-FFF2-40B4-BE49-F238E27FC236}">
                  <a16:creationId xmlns:a16="http://schemas.microsoft.com/office/drawing/2014/main" id="{15AAA5E4-57F8-E03A-1E0B-039FEA0C2BF0}"/>
                </a:ext>
              </a:extLst>
            </p:cNvPr>
            <p:cNvGrpSpPr/>
            <p:nvPr/>
          </p:nvGrpSpPr>
          <p:grpSpPr>
            <a:xfrm>
              <a:off x="695400" y="260648"/>
              <a:ext cx="3672271" cy="1058822"/>
              <a:chOff x="623392" y="310880"/>
              <a:chExt cx="3672271" cy="1058822"/>
            </a:xfrm>
          </p:grpSpPr>
          <p:sp>
            <p:nvSpPr>
              <p:cNvPr id="5" name="文本框 4">
                <a:extLst>
                  <a:ext uri="{FF2B5EF4-FFF2-40B4-BE49-F238E27FC236}">
                    <a16:creationId xmlns:a16="http://schemas.microsoft.com/office/drawing/2014/main" id="{DB4F8D8D-17EC-0E57-3A76-571B39A65A93}"/>
                  </a:ext>
                </a:extLst>
              </p:cNvPr>
              <p:cNvSpPr txBox="1"/>
              <p:nvPr/>
            </p:nvSpPr>
            <p:spPr>
              <a:xfrm>
                <a:off x="623392" y="310880"/>
                <a:ext cx="3057247"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现有工作局限性</a:t>
                </a:r>
              </a:p>
            </p:txBody>
          </p:sp>
          <p:cxnSp>
            <p:nvCxnSpPr>
              <p:cNvPr id="6" name="直接连接符 5">
                <a:extLst>
                  <a:ext uri="{FF2B5EF4-FFF2-40B4-BE49-F238E27FC236}">
                    <a16:creationId xmlns:a16="http://schemas.microsoft.com/office/drawing/2014/main" id="{DA2E8FFE-5CD9-E9C2-012D-257B09D8593F}"/>
                  </a:ext>
                </a:extLst>
              </p:cNvPr>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a:extLst>
                  <a:ext uri="{FF2B5EF4-FFF2-40B4-BE49-F238E27FC236}">
                    <a16:creationId xmlns:a16="http://schemas.microsoft.com/office/drawing/2014/main" id="{B3FC3917-F384-32B9-672E-34981789D65F}"/>
                  </a:ext>
                </a:extLst>
              </p:cNvPr>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a:extLst>
              <a:ext uri="{FF2B5EF4-FFF2-40B4-BE49-F238E27FC236}">
                <a16:creationId xmlns:a16="http://schemas.microsoft.com/office/drawing/2014/main" id="{CC9DE0CD-2333-971A-7BC5-9D85690B2C83}"/>
              </a:ext>
            </a:extLst>
          </p:cNvPr>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A1014534-86B1-D8FE-B659-3F71E3C95181}"/>
              </a:ext>
            </a:extLst>
          </p:cNvPr>
          <p:cNvSpPr txBox="1"/>
          <p:nvPr/>
        </p:nvSpPr>
        <p:spPr>
          <a:xfrm>
            <a:off x="695400" y="905842"/>
            <a:ext cx="10871720" cy="3908762"/>
          </a:xfrm>
          <a:prstGeom prst="rect">
            <a:avLst/>
          </a:prstGeom>
          <a:noFill/>
        </p:spPr>
        <p:txBody>
          <a:bodyPr wrap="square" rtlCol="0">
            <a:spAutoFit/>
          </a:bodyPr>
          <a:lstStyle/>
          <a:p>
            <a:pPr marL="0" algn="l" rtl="0" eaLnBrk="1" fontAlgn="base" latinLnBrk="0" hangingPunct="1">
              <a:spcBef>
                <a:spcPts val="0"/>
              </a:spcBef>
              <a:spcAft>
                <a:spcPts val="0"/>
              </a:spcAft>
            </a:pPr>
            <a:endParaRPr lang="zh-CN" altLang="zh-CN" sz="3200" dirty="0">
              <a:effectLst/>
            </a:endParaRPr>
          </a:p>
          <a:p>
            <a:pPr marL="0" algn="l" rtl="0" eaLnBrk="1" fontAlgn="base" latinLnBrk="0" hangingPunct="1">
              <a:spcBef>
                <a:spcPts val="0"/>
              </a:spcBef>
              <a:spcAft>
                <a:spcPts val="0"/>
              </a:spcAft>
            </a:pPr>
            <a:r>
              <a:rPr lang="zh-CN" altLang="zh-CN" sz="2400" b="0" i="0" kern="1200" dirty="0">
                <a:solidFill>
                  <a:srgbClr val="000000"/>
                </a:solidFill>
                <a:effectLst/>
                <a:latin typeface="-apple-system"/>
                <a:ea typeface="等线" panose="02010600030101010101" pitchFamily="2" charset="-122"/>
                <a:cs typeface="+mn-cs"/>
              </a:rPr>
              <a:t>然而，这些方法存在一些局限性：</a:t>
            </a:r>
            <a:endParaRPr lang="zh-CN" altLang="zh-CN" sz="3200" dirty="0">
              <a:effectLst/>
            </a:endParaRPr>
          </a:p>
          <a:p>
            <a:pPr marL="457200" indent="-457200" algn="l" rtl="0" eaLnBrk="1" fontAlgn="base" latinLnBrk="0" hangingPunct="1">
              <a:spcBef>
                <a:spcPts val="0"/>
              </a:spcBef>
              <a:spcAft>
                <a:spcPts val="0"/>
              </a:spcAft>
              <a:buFont typeface="+mj-lt"/>
              <a:buAutoNum type="arabicPeriod"/>
            </a:pPr>
            <a:r>
              <a:rPr lang="zh-CN" altLang="zh-CN" sz="2400" b="1" i="0" kern="1200" dirty="0">
                <a:solidFill>
                  <a:srgbClr val="000000"/>
                </a:solidFill>
                <a:effectLst/>
                <a:latin typeface="inherit"/>
                <a:ea typeface="等线" panose="02010600030101010101" pitchFamily="2" charset="-122"/>
                <a:cs typeface="+mn-cs"/>
              </a:rPr>
              <a:t>数据依赖性</a:t>
            </a:r>
            <a:r>
              <a:rPr lang="zh-CN" altLang="zh-CN" sz="2400" b="0" i="0" kern="1200" dirty="0">
                <a:solidFill>
                  <a:srgbClr val="000000"/>
                </a:solidFill>
                <a:effectLst/>
                <a:latin typeface="inherit"/>
                <a:ea typeface="等线" panose="02010600030101010101" pitchFamily="2" charset="-122"/>
                <a:cs typeface="+mn-cs"/>
              </a:rPr>
              <a:t>：机器学习模型的表现高度依赖于训练数据的质量和数量，如果数据不足或不具代表性，模型可能无法准确预测。</a:t>
            </a:r>
            <a:endParaRPr lang="en-US" altLang="zh-CN" sz="3200" dirty="0"/>
          </a:p>
          <a:p>
            <a:pPr marL="457200" indent="-457200" algn="l" rtl="0" eaLnBrk="1" fontAlgn="base" latinLnBrk="0" hangingPunct="1">
              <a:spcBef>
                <a:spcPts val="0"/>
              </a:spcBef>
              <a:spcAft>
                <a:spcPts val="0"/>
              </a:spcAft>
              <a:buFont typeface="+mj-lt"/>
              <a:buAutoNum type="arabicPeriod"/>
            </a:pPr>
            <a:r>
              <a:rPr lang="zh-CN" altLang="zh-CN" sz="2400" b="1" i="0" kern="1200" dirty="0">
                <a:solidFill>
                  <a:srgbClr val="000000"/>
                </a:solidFill>
                <a:effectLst/>
                <a:latin typeface="inherit"/>
                <a:ea typeface="等线" panose="02010600030101010101" pitchFamily="2" charset="-122"/>
                <a:cs typeface="+mn-cs"/>
              </a:rPr>
              <a:t>计算开销</a:t>
            </a:r>
            <a:r>
              <a:rPr lang="zh-CN" altLang="zh-CN" sz="2400" b="0" i="0" kern="1200" dirty="0">
                <a:solidFill>
                  <a:srgbClr val="000000"/>
                </a:solidFill>
                <a:effectLst/>
                <a:latin typeface="inherit"/>
                <a:ea typeface="等线" panose="02010600030101010101" pitchFamily="2" charset="-122"/>
                <a:cs typeface="+mn-cs"/>
              </a:rPr>
              <a:t>：训练和运行机器学习模型需要显著的计算资源，这可能增加系统的开销。</a:t>
            </a:r>
            <a:endParaRPr lang="en-US" altLang="zh-CN" sz="3200" dirty="0"/>
          </a:p>
          <a:p>
            <a:pPr marL="457200" indent="-457200" algn="l" rtl="0" eaLnBrk="1" fontAlgn="base" latinLnBrk="0" hangingPunct="1">
              <a:spcBef>
                <a:spcPts val="0"/>
              </a:spcBef>
              <a:spcAft>
                <a:spcPts val="0"/>
              </a:spcAft>
              <a:buFont typeface="+mj-lt"/>
              <a:buAutoNum type="arabicPeriod"/>
            </a:pPr>
            <a:r>
              <a:rPr lang="zh-CN" altLang="zh-CN" sz="2400" b="1" i="0" kern="1200" dirty="0">
                <a:solidFill>
                  <a:srgbClr val="000000"/>
                </a:solidFill>
                <a:effectLst/>
                <a:latin typeface="inherit"/>
                <a:ea typeface="等线" panose="02010600030101010101" pitchFamily="2" charset="-122"/>
                <a:cs typeface="+mn-cs"/>
              </a:rPr>
              <a:t>实时性</a:t>
            </a:r>
            <a:r>
              <a:rPr lang="zh-CN" altLang="zh-CN" sz="2400" b="0" i="0" kern="1200" dirty="0">
                <a:solidFill>
                  <a:srgbClr val="000000"/>
                </a:solidFill>
                <a:effectLst/>
                <a:latin typeface="inherit"/>
                <a:ea typeface="等线" panose="02010600030101010101" pitchFamily="2" charset="-122"/>
                <a:cs typeface="+mn-cs"/>
              </a:rPr>
              <a:t>：模型可能无法实时适应数据热度的快速变化，特别是在数据热度分布频繁变化的场景中。</a:t>
            </a:r>
            <a:endParaRPr lang="en-US" altLang="zh-CN" sz="3200" dirty="0"/>
          </a:p>
          <a:p>
            <a:pPr marL="457200" indent="-457200" algn="l" rtl="0" eaLnBrk="1" fontAlgn="base" latinLnBrk="0" hangingPunct="1">
              <a:spcBef>
                <a:spcPts val="0"/>
              </a:spcBef>
              <a:spcAft>
                <a:spcPts val="0"/>
              </a:spcAft>
              <a:buFont typeface="+mj-lt"/>
              <a:buAutoNum type="arabicPeriod"/>
            </a:pPr>
            <a:r>
              <a:rPr lang="zh-CN" altLang="zh-CN" sz="2400" b="1" i="0" kern="1200" dirty="0">
                <a:solidFill>
                  <a:srgbClr val="000000"/>
                </a:solidFill>
                <a:effectLst/>
                <a:latin typeface="inherit"/>
                <a:ea typeface="等线" panose="02010600030101010101" pitchFamily="2" charset="-122"/>
                <a:cs typeface="+mn-cs"/>
              </a:rPr>
              <a:t>泛化能力</a:t>
            </a:r>
            <a:r>
              <a:rPr lang="zh-CN" altLang="zh-CN" sz="2400" b="0" i="0" kern="1200" dirty="0">
                <a:solidFill>
                  <a:srgbClr val="000000"/>
                </a:solidFill>
                <a:effectLst/>
                <a:latin typeface="inherit"/>
                <a:ea typeface="等线" panose="02010600030101010101" pitchFamily="2" charset="-122"/>
                <a:cs typeface="+mn-cs"/>
              </a:rPr>
              <a:t>：模型可能在特定类型的数据集上表现良好，但在不同类型的数据集上可能表现不佳，需要针对不同场景定制模型。</a:t>
            </a:r>
            <a:endParaRPr lang="zh-CN" altLang="zh-CN" sz="3200" dirty="0">
              <a:effectLst/>
            </a:endParaRPr>
          </a:p>
        </p:txBody>
      </p:sp>
    </p:spTree>
    <p:extLst>
      <p:ext uri="{BB962C8B-B14F-4D97-AF65-F5344CB8AC3E}">
        <p14:creationId xmlns:p14="http://schemas.microsoft.com/office/powerpoint/2010/main" val="1724670161"/>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 y="3481"/>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宋体" panose="02010600030101010101" pitchFamily="2" charset="-122"/>
              <a:cs typeface="+mn-cs"/>
            </a:endParaRPr>
          </a:p>
        </p:txBody>
      </p:sp>
      <p:grpSp>
        <p:nvGrpSpPr>
          <p:cNvPr id="4" name="组合 3"/>
          <p:cNvGrpSpPr/>
          <p:nvPr/>
        </p:nvGrpSpPr>
        <p:grpSpPr>
          <a:xfrm>
            <a:off x="839416" y="146766"/>
            <a:ext cx="10359317" cy="6586418"/>
            <a:chOff x="839416" y="146766"/>
            <a:chExt cx="10359317" cy="6586418"/>
          </a:xfrm>
        </p:grpSpPr>
        <p:grpSp>
          <p:nvGrpSpPr>
            <p:cNvPr id="5" name="组合 4"/>
            <p:cNvGrpSpPr/>
            <p:nvPr/>
          </p:nvGrpSpPr>
          <p:grpSpPr>
            <a:xfrm>
              <a:off x="839416" y="1556792"/>
              <a:ext cx="6243011" cy="3744416"/>
              <a:chOff x="1438213" y="1556792"/>
              <a:chExt cx="6243011" cy="3744416"/>
            </a:xfrm>
          </p:grpSpPr>
          <p:sp>
            <p:nvSpPr>
              <p:cNvPr id="8" name="矩形 7"/>
              <p:cNvSpPr/>
              <p:nvPr/>
            </p:nvSpPr>
            <p:spPr>
              <a:xfrm>
                <a:off x="2135560" y="2678946"/>
                <a:ext cx="5545664" cy="1015663"/>
              </a:xfrm>
              <a:prstGeom prst="rect">
                <a:avLst/>
              </a:prstGeom>
              <a:noFill/>
            </p:spPr>
            <p:txBody>
              <a:bodyPr wrap="square" anchor="ctr">
                <a:spAutoFit/>
              </a:bodyPr>
              <a:lstStyle/>
              <a:p>
                <a:pPr lvl="0" algn="dist">
                  <a:defRPr/>
                </a:pPr>
                <a:r>
                  <a:rPr lang="zh-CN" altLang="en-US" sz="6000" kern="0" dirty="0">
                    <a:solidFill>
                      <a:prstClr val="white"/>
                    </a:solidFill>
                    <a:latin typeface="思源宋体 Heavy" panose="02020900000000000000" pitchFamily="18" charset="-122"/>
                    <a:ea typeface="思源宋体 Heavy" panose="02020900000000000000" pitchFamily="18" charset="-122"/>
                    <a:cs typeface="微软雅黑" panose="020B0503020204020204" charset="-122"/>
                  </a:rPr>
                  <a:t>定义“敲击动作”</a:t>
                </a:r>
                <a:endPar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endParaRP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rPr>
                  <a:t>Define the striking action</a:t>
                </a: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4" y="146766"/>
              <a:ext cx="3794629" cy="658641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rPr>
                <a:t>3</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8" name="文本框 2"/>
          <p:cNvSpPr txBox="1"/>
          <p:nvPr/>
        </p:nvSpPr>
        <p:spPr>
          <a:xfrm>
            <a:off x="10038079" y="5655967"/>
            <a:ext cx="2153921" cy="10763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ClrTx/>
              <a:buSzTx/>
              <a:buFontTx/>
            </a:pPr>
            <a:r>
              <a:rPr lang="zh-CN" altLang="en-US" sz="3200" dirty="0">
                <a:solidFill>
                  <a:schemeClr val="bg1"/>
                </a:solidFill>
                <a:latin typeface="华文行楷" panose="02010800040101010101" pitchFamily="2" charset="-122"/>
                <a:ea typeface="华文行楷" panose="02010800040101010101" pitchFamily="2" charset="-122"/>
                <a:sym typeface="+mn-ea"/>
              </a:rPr>
              <a:t>明德厚学 求是创新</a:t>
            </a:r>
            <a:endParaRPr lang="zh-CN" altLang="en-US" sz="3200" dirty="0">
              <a:solidFill>
                <a:schemeClr val="bg1"/>
              </a:solidFill>
              <a:latin typeface="华文行楷" panose="02010800040101010101" pitchFamily="2" charset="-122"/>
              <a:ea typeface="华文行楷" panose="02010800040101010101" pitchFamily="2" charset="-122"/>
            </a:endParaRPr>
          </a:p>
        </p:txBody>
      </p:sp>
      <p:pic>
        <p:nvPicPr>
          <p:cNvPr id="19" name="图片 18" descr="D:\360MoveData\Users\xiaoxiao\Desktop\图片1.png图片1"/>
          <p:cNvPicPr>
            <a:picLocks noChangeAspect="1"/>
          </p:cNvPicPr>
          <p:nvPr/>
        </p:nvPicPr>
        <p:blipFill>
          <a:blip r:embed="rId2">
            <a:lum bright="70000" contrast="-70000"/>
          </a:blip>
          <a:srcRect/>
          <a:stretch>
            <a:fillRect/>
          </a:stretch>
        </p:blipFill>
        <p:spPr>
          <a:xfrm>
            <a:off x="839470" y="2858"/>
            <a:ext cx="3267710" cy="1593215"/>
          </a:xfrm>
          <a:prstGeom prst="rect">
            <a:avLst/>
          </a:prstGeom>
        </p:spPr>
      </p:pic>
    </p:spTree>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F667A-9A9B-EC12-AB3F-811057DFBD1E}"/>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3BC4F750-5C21-7ED3-27CC-C250FE96A410}"/>
              </a:ext>
            </a:extLst>
          </p:cNvPr>
          <p:cNvGrpSpPr/>
          <p:nvPr/>
        </p:nvGrpSpPr>
        <p:grpSpPr>
          <a:xfrm>
            <a:off x="0" y="140728"/>
            <a:ext cx="4367671" cy="1058822"/>
            <a:chOff x="0" y="260648"/>
            <a:chExt cx="4367671" cy="1058822"/>
          </a:xfrm>
        </p:grpSpPr>
        <p:sp>
          <p:nvSpPr>
            <p:cNvPr id="3" name="矩形 2">
              <a:extLst>
                <a:ext uri="{FF2B5EF4-FFF2-40B4-BE49-F238E27FC236}">
                  <a16:creationId xmlns:a16="http://schemas.microsoft.com/office/drawing/2014/main" id="{66437492-A16C-6E66-570A-83352AB602E8}"/>
                </a:ext>
              </a:extLst>
            </p:cNvPr>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a:extLst>
                <a:ext uri="{FF2B5EF4-FFF2-40B4-BE49-F238E27FC236}">
                  <a16:creationId xmlns:a16="http://schemas.microsoft.com/office/drawing/2014/main" id="{646FCD16-7C8F-A8A3-774B-6F57494A8062}"/>
                </a:ext>
              </a:extLst>
            </p:cNvPr>
            <p:cNvGrpSpPr/>
            <p:nvPr/>
          </p:nvGrpSpPr>
          <p:grpSpPr>
            <a:xfrm>
              <a:off x="695400" y="260648"/>
              <a:ext cx="3672271" cy="1058822"/>
              <a:chOff x="623392" y="310880"/>
              <a:chExt cx="3672271" cy="1058822"/>
            </a:xfrm>
          </p:grpSpPr>
          <p:sp>
            <p:nvSpPr>
              <p:cNvPr id="5" name="文本框 4">
                <a:extLst>
                  <a:ext uri="{FF2B5EF4-FFF2-40B4-BE49-F238E27FC236}">
                    <a16:creationId xmlns:a16="http://schemas.microsoft.com/office/drawing/2014/main" id="{525EF48C-6FB5-A32F-533E-40FA4DA8F8D9}"/>
                  </a:ext>
                </a:extLst>
              </p:cNvPr>
              <p:cNvSpPr txBox="1"/>
              <p:nvPr/>
            </p:nvSpPr>
            <p:spPr>
              <a:xfrm>
                <a:off x="623392" y="310880"/>
                <a:ext cx="3467616"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定义“敲击动作”</a:t>
                </a:r>
              </a:p>
            </p:txBody>
          </p:sp>
          <p:cxnSp>
            <p:nvCxnSpPr>
              <p:cNvPr id="6" name="直接连接符 5">
                <a:extLst>
                  <a:ext uri="{FF2B5EF4-FFF2-40B4-BE49-F238E27FC236}">
                    <a16:creationId xmlns:a16="http://schemas.microsoft.com/office/drawing/2014/main" id="{4DE3445A-BC6C-F937-A4D2-C0AE49614C23}"/>
                  </a:ext>
                </a:extLst>
              </p:cNvPr>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a:extLst>
                  <a:ext uri="{FF2B5EF4-FFF2-40B4-BE49-F238E27FC236}">
                    <a16:creationId xmlns:a16="http://schemas.microsoft.com/office/drawing/2014/main" id="{33EC5B87-2513-8D9A-A3F7-7E6070882643}"/>
                  </a:ext>
                </a:extLst>
              </p:cNvPr>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a:extLst>
              <a:ext uri="{FF2B5EF4-FFF2-40B4-BE49-F238E27FC236}">
                <a16:creationId xmlns:a16="http://schemas.microsoft.com/office/drawing/2014/main" id="{63329374-5B4D-36F5-0311-D802A7EA7064}"/>
              </a:ext>
            </a:extLst>
          </p:cNvPr>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E0F4D377-E74C-CF55-F91D-C795436CF505}"/>
              </a:ext>
            </a:extLst>
          </p:cNvPr>
          <p:cNvSpPr txBox="1"/>
          <p:nvPr/>
        </p:nvSpPr>
        <p:spPr>
          <a:xfrm>
            <a:off x="695400" y="1272035"/>
            <a:ext cx="10509412" cy="4154984"/>
          </a:xfrm>
          <a:prstGeom prst="rect">
            <a:avLst/>
          </a:prstGeom>
          <a:noFill/>
        </p:spPr>
        <p:txBody>
          <a:bodyPr wrap="square" rtlCol="0">
            <a:spAutoFit/>
          </a:bodyPr>
          <a:lstStyle/>
          <a:p>
            <a:pPr algn="l" fontAlgn="base"/>
            <a:r>
              <a:rPr lang="zh-CN" altLang="en-US" sz="2400" b="1" i="0" dirty="0">
                <a:effectLst/>
                <a:latin typeface="-apple-system"/>
              </a:rPr>
              <a:t>输入与输出</a:t>
            </a:r>
            <a:endParaRPr lang="en-US" altLang="zh-CN" sz="2400" b="1" i="0" dirty="0">
              <a:effectLst/>
              <a:latin typeface="-apple-system"/>
            </a:endParaRPr>
          </a:p>
          <a:p>
            <a:pPr algn="l" fontAlgn="base"/>
            <a:endParaRPr lang="zh-CN" altLang="en-US" sz="2400" b="1" i="0" dirty="0">
              <a:effectLst/>
              <a:latin typeface="-apple-system"/>
            </a:endParaRPr>
          </a:p>
          <a:p>
            <a:pPr algn="l" fontAlgn="base"/>
            <a:r>
              <a:rPr lang="zh-CN" altLang="en-US" sz="2400" b="1" i="0" dirty="0">
                <a:effectLst/>
                <a:latin typeface="inherit"/>
              </a:rPr>
              <a:t>输入</a:t>
            </a:r>
            <a:r>
              <a:rPr lang="zh-CN" altLang="en-US" sz="2400" b="0" i="0" dirty="0">
                <a:effectLst/>
                <a:latin typeface="-apple-system"/>
              </a:rPr>
              <a:t>：</a:t>
            </a:r>
          </a:p>
          <a:p>
            <a:pPr algn="l" fontAlgn="base">
              <a:buFont typeface="Arial" panose="020B0604020202020204" pitchFamily="34" charset="0"/>
              <a:buChar char="•"/>
            </a:pPr>
            <a:r>
              <a:rPr lang="zh-CN" altLang="en-US" sz="2400" b="0" i="0" dirty="0">
                <a:effectLst/>
                <a:latin typeface="inherit"/>
              </a:rPr>
              <a:t>多种现实工作负载数据（例如阿里、亚马逊等应用的工作负载）</a:t>
            </a:r>
            <a:endParaRPr lang="en-US" altLang="zh-CN" sz="2400" b="0" i="0" dirty="0">
              <a:effectLst/>
              <a:latin typeface="inherit"/>
            </a:endParaRPr>
          </a:p>
          <a:p>
            <a:pPr algn="l" fontAlgn="base"/>
            <a:r>
              <a:rPr lang="zh-CN" altLang="en-US" sz="2400" dirty="0">
                <a:hlinkClick r:id="rId2"/>
              </a:rPr>
              <a:t>参考：</a:t>
            </a:r>
            <a:r>
              <a:rPr lang="en-US" altLang="zh-CN" sz="2400" dirty="0" err="1">
                <a:hlinkClick r:id="rId2"/>
              </a:rPr>
              <a:t>alibaba</a:t>
            </a:r>
            <a:r>
              <a:rPr lang="en-US" altLang="zh-CN" sz="2400" dirty="0">
                <a:hlinkClick r:id="rId2"/>
              </a:rPr>
              <a:t>/</a:t>
            </a:r>
            <a:r>
              <a:rPr lang="en-US" altLang="zh-CN" sz="2400" dirty="0" err="1">
                <a:hlinkClick r:id="rId2"/>
              </a:rPr>
              <a:t>clusterdata</a:t>
            </a:r>
            <a:r>
              <a:rPr lang="en-US" altLang="zh-CN" sz="2400" dirty="0">
                <a:hlinkClick r:id="rId2"/>
              </a:rPr>
              <a:t>: cluster data collected from production clusters in Alibaba for cluster management research</a:t>
            </a:r>
            <a:endParaRPr lang="zh-CN" altLang="en-US" sz="2400" b="0" i="0" dirty="0">
              <a:effectLst/>
              <a:latin typeface="inherit"/>
            </a:endParaRPr>
          </a:p>
          <a:p>
            <a:pPr algn="l" fontAlgn="base">
              <a:buFont typeface="Arial" panose="020B0604020202020204" pitchFamily="34" charset="0"/>
              <a:buChar char="•"/>
            </a:pPr>
            <a:r>
              <a:rPr lang="zh-CN" altLang="en-US" sz="2400" b="0" i="0" dirty="0">
                <a:effectLst/>
                <a:latin typeface="inherit"/>
              </a:rPr>
              <a:t>内存数据（地址、访问频率等），可能需要特殊硬件支持</a:t>
            </a:r>
            <a:endParaRPr lang="en-US" altLang="zh-CN" sz="2400" b="0" i="0" dirty="0">
              <a:effectLst/>
              <a:latin typeface="inherit"/>
            </a:endParaRPr>
          </a:p>
          <a:p>
            <a:pPr algn="l" fontAlgn="base">
              <a:buFont typeface="Arial" panose="020B0604020202020204" pitchFamily="34" charset="0"/>
              <a:buChar char="•"/>
            </a:pPr>
            <a:endParaRPr lang="zh-CN" altLang="en-US" sz="2400" b="0" i="0" dirty="0">
              <a:effectLst/>
              <a:latin typeface="inherit"/>
            </a:endParaRPr>
          </a:p>
          <a:p>
            <a:pPr algn="l" fontAlgn="base"/>
            <a:r>
              <a:rPr lang="zh-CN" altLang="en-US" sz="2400" b="1" i="0" dirty="0">
                <a:effectLst/>
                <a:latin typeface="inherit"/>
              </a:rPr>
              <a:t>输出</a:t>
            </a:r>
            <a:r>
              <a:rPr lang="zh-CN" altLang="en-US" sz="2400" b="0" i="0" dirty="0">
                <a:effectLst/>
                <a:latin typeface="-apple-system"/>
              </a:rPr>
              <a:t>：</a:t>
            </a:r>
          </a:p>
          <a:p>
            <a:pPr algn="l" fontAlgn="base">
              <a:buFont typeface="Arial" panose="020B0604020202020204" pitchFamily="34" charset="0"/>
              <a:buChar char="•"/>
            </a:pPr>
            <a:r>
              <a:rPr lang="zh-CN" altLang="en-US" sz="2400" b="0" i="0" dirty="0">
                <a:effectLst/>
                <a:latin typeface="inherit"/>
              </a:rPr>
              <a:t>热度值（自定义）</a:t>
            </a:r>
            <a:endParaRPr lang="en-US" altLang="zh-CN" sz="2400" b="0" i="0" dirty="0">
              <a:effectLst/>
              <a:latin typeface="inherit"/>
            </a:endParaRPr>
          </a:p>
          <a:p>
            <a:pPr algn="l" fontAlgn="base"/>
            <a:r>
              <a:rPr lang="zh-CN" altLang="en-US" sz="2400" dirty="0">
                <a:latin typeface="inherit"/>
              </a:rPr>
              <a:t>举例：</a:t>
            </a:r>
            <a:r>
              <a:rPr lang="en-US" altLang="zh-CN" sz="2400" b="0" i="0" dirty="0">
                <a:effectLst/>
                <a:latin typeface="KaTeX_Main"/>
              </a:rPr>
              <a:t>Hotness=</a:t>
            </a:r>
            <a:r>
              <a:rPr lang="en-US" altLang="zh-CN" sz="2400" b="0" i="1" dirty="0">
                <a:effectLst/>
                <a:latin typeface="KaTeX_Math"/>
              </a:rPr>
              <a:t>α</a:t>
            </a:r>
            <a:r>
              <a:rPr lang="en-US" altLang="zh-CN" sz="2400" b="0" i="0" dirty="0">
                <a:effectLst/>
                <a:latin typeface="KaTeX_Main"/>
              </a:rPr>
              <a:t>×Frequency+(1−</a:t>
            </a:r>
            <a:r>
              <a:rPr lang="en-US" altLang="zh-CN" sz="2400" b="0" i="1" dirty="0">
                <a:effectLst/>
                <a:latin typeface="KaTeX_Math"/>
              </a:rPr>
              <a:t>α</a:t>
            </a:r>
            <a:r>
              <a:rPr lang="en-US" altLang="zh-CN" sz="2400" b="0" i="0" dirty="0">
                <a:effectLst/>
                <a:latin typeface="KaTeX_Main"/>
              </a:rPr>
              <a:t>)×Recency</a:t>
            </a:r>
            <a:r>
              <a:rPr lang="en-US" altLang="zh-CN" sz="2400" b="0" i="0" dirty="0">
                <a:effectLst/>
                <a:latin typeface="-apple-system"/>
              </a:rPr>
              <a:t> </a:t>
            </a:r>
            <a:endParaRPr lang="zh-CN" altLang="en-US" sz="2400" b="0" i="0" dirty="0">
              <a:effectLst/>
              <a:latin typeface="inherit"/>
            </a:endParaRPr>
          </a:p>
        </p:txBody>
      </p:sp>
    </p:spTree>
    <p:extLst>
      <p:ext uri="{BB962C8B-B14F-4D97-AF65-F5344CB8AC3E}">
        <p14:creationId xmlns:p14="http://schemas.microsoft.com/office/powerpoint/2010/main" val="169763499"/>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F667A-9A9B-EC12-AB3F-811057DFBD1E}"/>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3BC4F750-5C21-7ED3-27CC-C250FE96A410}"/>
              </a:ext>
            </a:extLst>
          </p:cNvPr>
          <p:cNvGrpSpPr/>
          <p:nvPr/>
        </p:nvGrpSpPr>
        <p:grpSpPr>
          <a:xfrm>
            <a:off x="0" y="140728"/>
            <a:ext cx="4367671" cy="1058822"/>
            <a:chOff x="0" y="260648"/>
            <a:chExt cx="4367671" cy="1058822"/>
          </a:xfrm>
        </p:grpSpPr>
        <p:sp>
          <p:nvSpPr>
            <p:cNvPr id="3" name="矩形 2">
              <a:extLst>
                <a:ext uri="{FF2B5EF4-FFF2-40B4-BE49-F238E27FC236}">
                  <a16:creationId xmlns:a16="http://schemas.microsoft.com/office/drawing/2014/main" id="{66437492-A16C-6E66-570A-83352AB602E8}"/>
                </a:ext>
              </a:extLst>
            </p:cNvPr>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a:extLst>
                <a:ext uri="{FF2B5EF4-FFF2-40B4-BE49-F238E27FC236}">
                  <a16:creationId xmlns:a16="http://schemas.microsoft.com/office/drawing/2014/main" id="{646FCD16-7C8F-A8A3-774B-6F57494A8062}"/>
                </a:ext>
              </a:extLst>
            </p:cNvPr>
            <p:cNvGrpSpPr/>
            <p:nvPr/>
          </p:nvGrpSpPr>
          <p:grpSpPr>
            <a:xfrm>
              <a:off x="695400" y="260648"/>
              <a:ext cx="3672271" cy="1058822"/>
              <a:chOff x="623392" y="310880"/>
              <a:chExt cx="3672271" cy="1058822"/>
            </a:xfrm>
          </p:grpSpPr>
          <p:sp>
            <p:nvSpPr>
              <p:cNvPr id="5" name="文本框 4">
                <a:extLst>
                  <a:ext uri="{FF2B5EF4-FFF2-40B4-BE49-F238E27FC236}">
                    <a16:creationId xmlns:a16="http://schemas.microsoft.com/office/drawing/2014/main" id="{525EF48C-6FB5-A32F-533E-40FA4DA8F8D9}"/>
                  </a:ext>
                </a:extLst>
              </p:cNvPr>
              <p:cNvSpPr txBox="1"/>
              <p:nvPr/>
            </p:nvSpPr>
            <p:spPr>
              <a:xfrm>
                <a:off x="623392" y="310880"/>
                <a:ext cx="3467616"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定义“敲击动作”</a:t>
                </a:r>
              </a:p>
            </p:txBody>
          </p:sp>
          <p:cxnSp>
            <p:nvCxnSpPr>
              <p:cNvPr id="6" name="直接连接符 5">
                <a:extLst>
                  <a:ext uri="{FF2B5EF4-FFF2-40B4-BE49-F238E27FC236}">
                    <a16:creationId xmlns:a16="http://schemas.microsoft.com/office/drawing/2014/main" id="{4DE3445A-BC6C-F937-A4D2-C0AE49614C23}"/>
                  </a:ext>
                </a:extLst>
              </p:cNvPr>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a:extLst>
                  <a:ext uri="{FF2B5EF4-FFF2-40B4-BE49-F238E27FC236}">
                    <a16:creationId xmlns:a16="http://schemas.microsoft.com/office/drawing/2014/main" id="{33EC5B87-2513-8D9A-A3F7-7E6070882643}"/>
                  </a:ext>
                </a:extLst>
              </p:cNvPr>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a:extLst>
              <a:ext uri="{FF2B5EF4-FFF2-40B4-BE49-F238E27FC236}">
                <a16:creationId xmlns:a16="http://schemas.microsoft.com/office/drawing/2014/main" id="{63329374-5B4D-36F5-0311-D802A7EA7064}"/>
              </a:ext>
            </a:extLst>
          </p:cNvPr>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E0F4D377-E74C-CF55-F91D-C795436CF505}"/>
              </a:ext>
            </a:extLst>
          </p:cNvPr>
          <p:cNvSpPr txBox="1"/>
          <p:nvPr/>
        </p:nvSpPr>
        <p:spPr>
          <a:xfrm>
            <a:off x="830678" y="1365820"/>
            <a:ext cx="10034953" cy="4154984"/>
          </a:xfrm>
          <a:prstGeom prst="rect">
            <a:avLst/>
          </a:prstGeom>
          <a:noFill/>
        </p:spPr>
        <p:txBody>
          <a:bodyPr wrap="square" rtlCol="0">
            <a:spAutoFit/>
          </a:bodyPr>
          <a:lstStyle/>
          <a:p>
            <a:pPr algn="l" fontAlgn="base"/>
            <a:r>
              <a:rPr lang="zh-CN" altLang="en-US" sz="2400" b="1" i="0" dirty="0">
                <a:effectLst/>
                <a:latin typeface="-apple-system"/>
              </a:rPr>
              <a:t>方法论的迁移与改造</a:t>
            </a:r>
          </a:p>
          <a:p>
            <a:pPr algn="l" fontAlgn="base">
              <a:buFont typeface="+mj-lt"/>
              <a:buAutoNum type="arabicPeriod"/>
            </a:pPr>
            <a:r>
              <a:rPr lang="zh-CN" altLang="en-US" sz="2400" b="1" i="0" dirty="0">
                <a:effectLst/>
                <a:latin typeface="inherit"/>
              </a:rPr>
              <a:t>数据预处理</a:t>
            </a:r>
            <a:r>
              <a:rPr lang="zh-CN" altLang="en-US" sz="2400" b="0" i="0" dirty="0">
                <a:effectLst/>
                <a:latin typeface="inherit"/>
              </a:rPr>
              <a:t>：对输入数据进行标准化、归一化处理，以适应模型输入要求。</a:t>
            </a:r>
          </a:p>
          <a:p>
            <a:pPr algn="l" fontAlgn="base">
              <a:buFont typeface="+mj-lt"/>
              <a:buAutoNum type="arabicPeriod"/>
            </a:pPr>
            <a:r>
              <a:rPr lang="zh-CN" altLang="en-US" sz="2400" b="1" i="0" dirty="0">
                <a:effectLst/>
                <a:latin typeface="inherit"/>
              </a:rPr>
              <a:t>特征选择</a:t>
            </a:r>
            <a:r>
              <a:rPr lang="zh-CN" altLang="en-US" sz="2400" b="0" i="0" dirty="0">
                <a:effectLst/>
                <a:latin typeface="inherit"/>
              </a:rPr>
              <a:t>：根据内存访问模式选择或构造相关特征，如访问频率、时间序列特征等。</a:t>
            </a:r>
          </a:p>
          <a:p>
            <a:pPr algn="l" fontAlgn="base">
              <a:buFont typeface="+mj-lt"/>
              <a:buAutoNum type="arabicPeriod"/>
            </a:pPr>
            <a:r>
              <a:rPr lang="zh-CN" altLang="en-US" sz="2400" b="1" i="0" dirty="0">
                <a:effectLst/>
                <a:latin typeface="inherit"/>
              </a:rPr>
              <a:t>模型选择</a:t>
            </a:r>
            <a:r>
              <a:rPr lang="zh-CN" altLang="en-US" sz="2400" b="0" i="0" dirty="0">
                <a:effectLst/>
                <a:latin typeface="inherit"/>
              </a:rPr>
              <a:t>：选择适合处理时序数据的模型，如循环神经网络（</a:t>
            </a:r>
            <a:r>
              <a:rPr lang="en-US" altLang="zh-CN" sz="2400" b="0" i="0" dirty="0">
                <a:effectLst/>
                <a:latin typeface="inherit"/>
              </a:rPr>
              <a:t>RNN</a:t>
            </a:r>
            <a:r>
              <a:rPr lang="zh-CN" altLang="en-US" sz="2400" b="0" i="0" dirty="0">
                <a:effectLst/>
                <a:latin typeface="inherit"/>
              </a:rPr>
              <a:t>）、长短期记忆网络（</a:t>
            </a:r>
            <a:r>
              <a:rPr lang="en-US" altLang="zh-CN" sz="2400" b="0" i="0" dirty="0">
                <a:effectLst/>
                <a:latin typeface="inherit"/>
              </a:rPr>
              <a:t>LSTM</a:t>
            </a:r>
            <a:r>
              <a:rPr lang="zh-CN" altLang="en-US" sz="2400" b="0" i="0" dirty="0">
                <a:effectLst/>
                <a:latin typeface="inherit"/>
              </a:rPr>
              <a:t>）或图神经网络（</a:t>
            </a:r>
            <a:r>
              <a:rPr lang="en-US" altLang="zh-CN" sz="2400" b="0" i="0" dirty="0">
                <a:effectLst/>
                <a:latin typeface="inherit"/>
              </a:rPr>
              <a:t>GNN</a:t>
            </a:r>
            <a:r>
              <a:rPr lang="zh-CN" altLang="en-US" sz="2400" b="0" i="0" dirty="0">
                <a:effectLst/>
                <a:latin typeface="inherit"/>
              </a:rPr>
              <a:t>）。</a:t>
            </a:r>
          </a:p>
          <a:p>
            <a:pPr algn="l" fontAlgn="base">
              <a:buFont typeface="+mj-lt"/>
              <a:buAutoNum type="arabicPeriod"/>
            </a:pPr>
            <a:r>
              <a:rPr lang="zh-CN" altLang="en-US" sz="2400" b="1" i="0" dirty="0">
                <a:effectLst/>
                <a:latin typeface="inherit"/>
              </a:rPr>
              <a:t>模型训练</a:t>
            </a:r>
            <a:r>
              <a:rPr lang="zh-CN" altLang="en-US" sz="2400" b="0" i="0" dirty="0">
                <a:effectLst/>
                <a:latin typeface="inherit"/>
              </a:rPr>
              <a:t>：使用监督学习方法训练模型，可能包括交叉验证、超参数调优等。</a:t>
            </a:r>
          </a:p>
          <a:p>
            <a:pPr algn="l" fontAlgn="base">
              <a:buFont typeface="+mj-lt"/>
              <a:buAutoNum type="arabicPeriod"/>
            </a:pPr>
            <a:r>
              <a:rPr lang="zh-CN" altLang="en-US" sz="2400" b="1" i="0" dirty="0">
                <a:effectLst/>
                <a:latin typeface="inherit"/>
              </a:rPr>
              <a:t>模型优化</a:t>
            </a:r>
            <a:r>
              <a:rPr lang="zh-CN" altLang="en-US" sz="2400" b="0" i="0" dirty="0">
                <a:effectLst/>
                <a:latin typeface="inherit"/>
              </a:rPr>
              <a:t>：针对内存数据的特点调整模型结构和参数，提高预测精度和效率。</a:t>
            </a:r>
          </a:p>
        </p:txBody>
      </p:sp>
    </p:spTree>
    <p:extLst>
      <p:ext uri="{BB962C8B-B14F-4D97-AF65-F5344CB8AC3E}">
        <p14:creationId xmlns:p14="http://schemas.microsoft.com/office/powerpoint/2010/main" val="4040189676"/>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F667A-9A9B-EC12-AB3F-811057DFBD1E}"/>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3BC4F750-5C21-7ED3-27CC-C250FE96A410}"/>
              </a:ext>
            </a:extLst>
          </p:cNvPr>
          <p:cNvGrpSpPr/>
          <p:nvPr/>
        </p:nvGrpSpPr>
        <p:grpSpPr>
          <a:xfrm>
            <a:off x="0" y="140728"/>
            <a:ext cx="4367671" cy="1058822"/>
            <a:chOff x="0" y="260648"/>
            <a:chExt cx="4367671" cy="1058822"/>
          </a:xfrm>
        </p:grpSpPr>
        <p:sp>
          <p:nvSpPr>
            <p:cNvPr id="3" name="矩形 2">
              <a:extLst>
                <a:ext uri="{FF2B5EF4-FFF2-40B4-BE49-F238E27FC236}">
                  <a16:creationId xmlns:a16="http://schemas.microsoft.com/office/drawing/2014/main" id="{66437492-A16C-6E66-570A-83352AB602E8}"/>
                </a:ext>
              </a:extLst>
            </p:cNvPr>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a:extLst>
                <a:ext uri="{FF2B5EF4-FFF2-40B4-BE49-F238E27FC236}">
                  <a16:creationId xmlns:a16="http://schemas.microsoft.com/office/drawing/2014/main" id="{646FCD16-7C8F-A8A3-774B-6F57494A8062}"/>
                </a:ext>
              </a:extLst>
            </p:cNvPr>
            <p:cNvGrpSpPr/>
            <p:nvPr/>
          </p:nvGrpSpPr>
          <p:grpSpPr>
            <a:xfrm>
              <a:off x="695400" y="260648"/>
              <a:ext cx="3672271" cy="1058822"/>
              <a:chOff x="623392" y="310880"/>
              <a:chExt cx="3672271" cy="1058822"/>
            </a:xfrm>
          </p:grpSpPr>
          <p:sp>
            <p:nvSpPr>
              <p:cNvPr id="5" name="文本框 4">
                <a:extLst>
                  <a:ext uri="{FF2B5EF4-FFF2-40B4-BE49-F238E27FC236}">
                    <a16:creationId xmlns:a16="http://schemas.microsoft.com/office/drawing/2014/main" id="{525EF48C-6FB5-A32F-533E-40FA4DA8F8D9}"/>
                  </a:ext>
                </a:extLst>
              </p:cNvPr>
              <p:cNvSpPr txBox="1"/>
              <p:nvPr/>
            </p:nvSpPr>
            <p:spPr>
              <a:xfrm>
                <a:off x="623392" y="310880"/>
                <a:ext cx="1826141" cy="584775"/>
              </a:xfrm>
              <a:prstGeom prst="rect">
                <a:avLst/>
              </a:prstGeom>
              <a:noFill/>
            </p:spPr>
            <p:txBody>
              <a:bodyPr wrap="none" rtlCol="0">
                <a:spAutoFit/>
              </a:bodyPr>
              <a:lstStyle/>
              <a:p>
                <a:pPr algn="l" fontAlgn="base"/>
                <a:r>
                  <a:rPr lang="zh-CN" altLang="en-US" sz="3200" b="1" i="0" dirty="0">
                    <a:effectLst/>
                    <a:latin typeface="-apple-system"/>
                  </a:rPr>
                  <a:t>预期挑战</a:t>
                </a:r>
              </a:p>
            </p:txBody>
          </p:sp>
          <p:cxnSp>
            <p:nvCxnSpPr>
              <p:cNvPr id="6" name="直接连接符 5">
                <a:extLst>
                  <a:ext uri="{FF2B5EF4-FFF2-40B4-BE49-F238E27FC236}">
                    <a16:creationId xmlns:a16="http://schemas.microsoft.com/office/drawing/2014/main" id="{4DE3445A-BC6C-F937-A4D2-C0AE49614C23}"/>
                  </a:ext>
                </a:extLst>
              </p:cNvPr>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a:extLst>
                  <a:ext uri="{FF2B5EF4-FFF2-40B4-BE49-F238E27FC236}">
                    <a16:creationId xmlns:a16="http://schemas.microsoft.com/office/drawing/2014/main" id="{33EC5B87-2513-8D9A-A3F7-7E6070882643}"/>
                  </a:ext>
                </a:extLst>
              </p:cNvPr>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a:extLst>
              <a:ext uri="{FF2B5EF4-FFF2-40B4-BE49-F238E27FC236}">
                <a16:creationId xmlns:a16="http://schemas.microsoft.com/office/drawing/2014/main" id="{63329374-5B4D-36F5-0311-D802A7EA7064}"/>
              </a:ext>
            </a:extLst>
          </p:cNvPr>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E0F4D377-E74C-CF55-F91D-C795436CF505}"/>
              </a:ext>
            </a:extLst>
          </p:cNvPr>
          <p:cNvSpPr txBox="1"/>
          <p:nvPr/>
        </p:nvSpPr>
        <p:spPr>
          <a:xfrm>
            <a:off x="695400" y="1498402"/>
            <a:ext cx="10034953" cy="3970318"/>
          </a:xfrm>
          <a:prstGeom prst="rect">
            <a:avLst/>
          </a:prstGeom>
          <a:noFill/>
        </p:spPr>
        <p:txBody>
          <a:bodyPr wrap="square" rtlCol="0">
            <a:spAutoFit/>
          </a:bodyPr>
          <a:lstStyle/>
          <a:p>
            <a:pPr algn="l" fontAlgn="base">
              <a:buFont typeface="+mj-lt"/>
              <a:buAutoNum type="arabicPeriod"/>
            </a:pPr>
            <a:r>
              <a:rPr lang="zh-CN" altLang="en-US" sz="2800" b="1" i="0" dirty="0">
                <a:effectLst/>
                <a:latin typeface="inherit"/>
              </a:rPr>
              <a:t>数据多样性</a:t>
            </a:r>
            <a:r>
              <a:rPr lang="zh-CN" altLang="en-US" sz="2800" b="0" i="0" dirty="0">
                <a:effectLst/>
                <a:latin typeface="inherit"/>
              </a:rPr>
              <a:t>：不同应用的工作负载差异大，需要模型具有很好的泛化能力。</a:t>
            </a:r>
          </a:p>
          <a:p>
            <a:pPr algn="l" fontAlgn="base">
              <a:buFont typeface="+mj-lt"/>
              <a:buAutoNum type="arabicPeriod"/>
            </a:pPr>
            <a:r>
              <a:rPr lang="zh-CN" altLang="en-US" sz="2800" b="1" i="0" dirty="0">
                <a:effectLst/>
                <a:latin typeface="inherit"/>
              </a:rPr>
              <a:t>实时性</a:t>
            </a:r>
            <a:r>
              <a:rPr lang="zh-CN" altLang="en-US" sz="2800" b="0" i="0" dirty="0">
                <a:effectLst/>
                <a:latin typeface="inherit"/>
              </a:rPr>
              <a:t>：模型需要快速响应内存访问模式的变化，对模型的实时性要求高。</a:t>
            </a:r>
          </a:p>
          <a:p>
            <a:pPr algn="l" fontAlgn="base">
              <a:buFont typeface="+mj-lt"/>
              <a:buAutoNum type="arabicPeriod"/>
            </a:pPr>
            <a:r>
              <a:rPr lang="zh-CN" altLang="en-US" sz="2800" b="1" i="0" dirty="0">
                <a:effectLst/>
                <a:latin typeface="inherit"/>
              </a:rPr>
              <a:t>计算资源</a:t>
            </a:r>
            <a:r>
              <a:rPr lang="zh-CN" altLang="en-US" sz="2800" b="0" i="0" dirty="0">
                <a:effectLst/>
                <a:latin typeface="inherit"/>
              </a:rPr>
              <a:t>：训练和部署模型可能需要大量计算资源。</a:t>
            </a:r>
          </a:p>
          <a:p>
            <a:pPr algn="l" fontAlgn="base">
              <a:buFont typeface="+mj-lt"/>
              <a:buAutoNum type="arabicPeriod"/>
            </a:pPr>
            <a:r>
              <a:rPr lang="zh-CN" altLang="en-US" sz="2800" b="1" i="0" dirty="0">
                <a:effectLst/>
                <a:latin typeface="inherit"/>
              </a:rPr>
              <a:t>模型复杂性</a:t>
            </a:r>
            <a:r>
              <a:rPr lang="zh-CN" altLang="en-US" sz="2800" b="0" i="0" dirty="0">
                <a:effectLst/>
                <a:latin typeface="inherit"/>
              </a:rPr>
              <a:t>：需要平衡模型的复杂性和预测精度，避免过拟合或欠拟合。</a:t>
            </a:r>
          </a:p>
          <a:p>
            <a:pPr algn="l" fontAlgn="base">
              <a:buFont typeface="+mj-lt"/>
              <a:buAutoNum type="arabicPeriod"/>
            </a:pPr>
            <a:r>
              <a:rPr lang="zh-CN" altLang="en-US" sz="2800" b="1" i="0" dirty="0">
                <a:effectLst/>
                <a:latin typeface="inherit"/>
              </a:rPr>
              <a:t>环境适应性</a:t>
            </a:r>
            <a:r>
              <a:rPr lang="zh-CN" altLang="en-US" sz="2800" b="0" i="0" dirty="0">
                <a:effectLst/>
                <a:latin typeface="inherit"/>
              </a:rPr>
              <a:t>：模型需要适应不同的硬件和软件环境，可能需要进行环境适配。</a:t>
            </a:r>
          </a:p>
        </p:txBody>
      </p:sp>
    </p:spTree>
    <p:extLst>
      <p:ext uri="{BB962C8B-B14F-4D97-AF65-F5344CB8AC3E}">
        <p14:creationId xmlns:p14="http://schemas.microsoft.com/office/powerpoint/2010/main" val="452359904"/>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F667A-9A9B-EC12-AB3F-811057DFBD1E}"/>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3BC4F750-5C21-7ED3-27CC-C250FE96A410}"/>
              </a:ext>
            </a:extLst>
          </p:cNvPr>
          <p:cNvGrpSpPr/>
          <p:nvPr/>
        </p:nvGrpSpPr>
        <p:grpSpPr>
          <a:xfrm>
            <a:off x="0" y="140728"/>
            <a:ext cx="4367671" cy="1058822"/>
            <a:chOff x="0" y="260648"/>
            <a:chExt cx="4367671" cy="1058822"/>
          </a:xfrm>
        </p:grpSpPr>
        <p:sp>
          <p:nvSpPr>
            <p:cNvPr id="3" name="矩形 2">
              <a:extLst>
                <a:ext uri="{FF2B5EF4-FFF2-40B4-BE49-F238E27FC236}">
                  <a16:creationId xmlns:a16="http://schemas.microsoft.com/office/drawing/2014/main" id="{66437492-A16C-6E66-570A-83352AB602E8}"/>
                </a:ext>
              </a:extLst>
            </p:cNvPr>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a:extLst>
                <a:ext uri="{FF2B5EF4-FFF2-40B4-BE49-F238E27FC236}">
                  <a16:creationId xmlns:a16="http://schemas.microsoft.com/office/drawing/2014/main" id="{646FCD16-7C8F-A8A3-774B-6F57494A8062}"/>
                </a:ext>
              </a:extLst>
            </p:cNvPr>
            <p:cNvGrpSpPr/>
            <p:nvPr/>
          </p:nvGrpSpPr>
          <p:grpSpPr>
            <a:xfrm>
              <a:off x="695400" y="260648"/>
              <a:ext cx="3672271" cy="1058822"/>
              <a:chOff x="623392" y="310880"/>
              <a:chExt cx="3672271" cy="1058822"/>
            </a:xfrm>
          </p:grpSpPr>
          <p:sp>
            <p:nvSpPr>
              <p:cNvPr id="5" name="文本框 4">
                <a:extLst>
                  <a:ext uri="{FF2B5EF4-FFF2-40B4-BE49-F238E27FC236}">
                    <a16:creationId xmlns:a16="http://schemas.microsoft.com/office/drawing/2014/main" id="{525EF48C-6FB5-A32F-533E-40FA4DA8F8D9}"/>
                  </a:ext>
                </a:extLst>
              </p:cNvPr>
              <p:cNvSpPr txBox="1"/>
              <p:nvPr/>
            </p:nvSpPr>
            <p:spPr>
              <a:xfrm>
                <a:off x="623392" y="310880"/>
                <a:ext cx="2236510"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伪代码模块</a:t>
                </a:r>
              </a:p>
            </p:txBody>
          </p:sp>
          <p:cxnSp>
            <p:nvCxnSpPr>
              <p:cNvPr id="6" name="直接连接符 5">
                <a:extLst>
                  <a:ext uri="{FF2B5EF4-FFF2-40B4-BE49-F238E27FC236}">
                    <a16:creationId xmlns:a16="http://schemas.microsoft.com/office/drawing/2014/main" id="{4DE3445A-BC6C-F937-A4D2-C0AE49614C23}"/>
                  </a:ext>
                </a:extLst>
              </p:cNvPr>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a:extLst>
                  <a:ext uri="{FF2B5EF4-FFF2-40B4-BE49-F238E27FC236}">
                    <a16:creationId xmlns:a16="http://schemas.microsoft.com/office/drawing/2014/main" id="{33EC5B87-2513-8D9A-A3F7-7E6070882643}"/>
                  </a:ext>
                </a:extLst>
              </p:cNvPr>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a:extLst>
              <a:ext uri="{FF2B5EF4-FFF2-40B4-BE49-F238E27FC236}">
                <a16:creationId xmlns:a16="http://schemas.microsoft.com/office/drawing/2014/main" id="{63329374-5B4D-36F5-0311-D802A7EA7064}"/>
              </a:ext>
            </a:extLst>
          </p:cNvPr>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pic>
        <p:nvPicPr>
          <p:cNvPr id="11" name="图片 10">
            <a:extLst>
              <a:ext uri="{FF2B5EF4-FFF2-40B4-BE49-F238E27FC236}">
                <a16:creationId xmlns:a16="http://schemas.microsoft.com/office/drawing/2014/main" id="{D5007EFC-01FD-4AEF-B53A-F64BDC128193}"/>
              </a:ext>
            </a:extLst>
          </p:cNvPr>
          <p:cNvPicPr>
            <a:picLocks noChangeAspect="1"/>
          </p:cNvPicPr>
          <p:nvPr/>
        </p:nvPicPr>
        <p:blipFill>
          <a:blip r:embed="rId2"/>
          <a:stretch>
            <a:fillRect/>
          </a:stretch>
        </p:blipFill>
        <p:spPr>
          <a:xfrm>
            <a:off x="2701723" y="1064974"/>
            <a:ext cx="5773536" cy="5348710"/>
          </a:xfrm>
          <a:prstGeom prst="rect">
            <a:avLst/>
          </a:prstGeom>
        </p:spPr>
      </p:pic>
    </p:spTree>
    <p:extLst>
      <p:ext uri="{BB962C8B-B14F-4D97-AF65-F5344CB8AC3E}">
        <p14:creationId xmlns:p14="http://schemas.microsoft.com/office/powerpoint/2010/main" val="2963437145"/>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 y="3482"/>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宋体" panose="02010600030101010101" pitchFamily="2" charset="-122"/>
              <a:cs typeface="+mn-cs"/>
            </a:endParaRPr>
          </a:p>
        </p:txBody>
      </p:sp>
      <p:grpSp>
        <p:nvGrpSpPr>
          <p:cNvPr id="4" name="组合 3"/>
          <p:cNvGrpSpPr/>
          <p:nvPr/>
        </p:nvGrpSpPr>
        <p:grpSpPr>
          <a:xfrm>
            <a:off x="820458" y="146767"/>
            <a:ext cx="10359317" cy="6586418"/>
            <a:chOff x="839416" y="146766"/>
            <a:chExt cx="10359317" cy="6586418"/>
          </a:xfrm>
        </p:grpSpPr>
        <p:grpSp>
          <p:nvGrpSpPr>
            <p:cNvPr id="5" name="组合 4"/>
            <p:cNvGrpSpPr/>
            <p:nvPr/>
          </p:nvGrpSpPr>
          <p:grpSpPr>
            <a:xfrm>
              <a:off x="839416" y="1556792"/>
              <a:ext cx="5572185" cy="3744416"/>
              <a:chOff x="1438213" y="1556792"/>
              <a:chExt cx="5572185" cy="3744416"/>
            </a:xfrm>
          </p:grpSpPr>
          <p:sp>
            <p:nvSpPr>
              <p:cNvPr id="8" name="矩形 7"/>
              <p:cNvSpPr/>
              <p:nvPr/>
            </p:nvSpPr>
            <p:spPr>
              <a:xfrm>
                <a:off x="2135560" y="2678946"/>
                <a:ext cx="4390626" cy="1015663"/>
              </a:xfrm>
              <a:prstGeom prst="rect">
                <a:avLst/>
              </a:prstGeom>
              <a:noFill/>
            </p:spPr>
            <p:txBody>
              <a:bodyPr wrap="square" anchor="ctr">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rPr>
                  <a:t>数据与评价</a:t>
                </a: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rPr>
                  <a:t>Data and Evaluation</a:t>
                </a: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4" y="146766"/>
              <a:ext cx="3794629" cy="658641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rPr>
                <a:t>4</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8" name="文本框 2"/>
          <p:cNvSpPr txBox="1"/>
          <p:nvPr/>
        </p:nvSpPr>
        <p:spPr>
          <a:xfrm>
            <a:off x="10038079" y="5655967"/>
            <a:ext cx="2153921" cy="10763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ClrTx/>
              <a:buSzTx/>
              <a:buFontTx/>
            </a:pPr>
            <a:r>
              <a:rPr lang="zh-CN" altLang="en-US" sz="3200" dirty="0">
                <a:solidFill>
                  <a:schemeClr val="bg1"/>
                </a:solidFill>
                <a:latin typeface="华文行楷" panose="02010800040101010101" pitchFamily="2" charset="-122"/>
                <a:ea typeface="华文行楷" panose="02010800040101010101" pitchFamily="2" charset="-122"/>
                <a:sym typeface="+mn-ea"/>
              </a:rPr>
              <a:t>明德厚学 求是创新</a:t>
            </a:r>
            <a:endParaRPr lang="zh-CN" altLang="en-US" sz="3200" dirty="0">
              <a:solidFill>
                <a:schemeClr val="bg1"/>
              </a:solidFill>
              <a:latin typeface="华文行楷" panose="02010800040101010101" pitchFamily="2" charset="-122"/>
              <a:ea typeface="华文行楷" panose="02010800040101010101" pitchFamily="2" charset="-122"/>
            </a:endParaRPr>
          </a:p>
        </p:txBody>
      </p:sp>
      <p:pic>
        <p:nvPicPr>
          <p:cNvPr id="19" name="图片 18" descr="D:\360MoveData\Users\xiaoxiao\Desktop\图片1.png图片1"/>
          <p:cNvPicPr>
            <a:picLocks noChangeAspect="1"/>
          </p:cNvPicPr>
          <p:nvPr/>
        </p:nvPicPr>
        <p:blipFill>
          <a:blip r:embed="rId2">
            <a:lum bright="70000" contrast="-70000"/>
          </a:blip>
          <a:srcRect/>
          <a:stretch>
            <a:fillRect/>
          </a:stretch>
        </p:blipFill>
        <p:spPr>
          <a:xfrm>
            <a:off x="1038225" y="-132715"/>
            <a:ext cx="3652520" cy="1889760"/>
          </a:xfrm>
          <a:prstGeom prst="rect">
            <a:avLst/>
          </a:prstGeom>
        </p:spPr>
      </p:pic>
    </p:spTree>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DAE8FE-A741-5274-7F11-69C601744EA4}"/>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D4F88914-4C47-C84B-EB8A-5A2195F380B8}"/>
              </a:ext>
            </a:extLst>
          </p:cNvPr>
          <p:cNvGrpSpPr/>
          <p:nvPr/>
        </p:nvGrpSpPr>
        <p:grpSpPr>
          <a:xfrm>
            <a:off x="0" y="140728"/>
            <a:ext cx="4367671" cy="1058822"/>
            <a:chOff x="0" y="260648"/>
            <a:chExt cx="4367671" cy="1058822"/>
          </a:xfrm>
        </p:grpSpPr>
        <p:sp>
          <p:nvSpPr>
            <p:cNvPr id="3" name="矩形 2">
              <a:extLst>
                <a:ext uri="{FF2B5EF4-FFF2-40B4-BE49-F238E27FC236}">
                  <a16:creationId xmlns:a16="http://schemas.microsoft.com/office/drawing/2014/main" id="{C1E42FC8-EB38-AED6-971F-0659C538F17F}"/>
                </a:ext>
              </a:extLst>
            </p:cNvPr>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a:extLst>
                <a:ext uri="{FF2B5EF4-FFF2-40B4-BE49-F238E27FC236}">
                  <a16:creationId xmlns:a16="http://schemas.microsoft.com/office/drawing/2014/main" id="{4DA89631-060C-C878-8426-0BAD8DC60633}"/>
                </a:ext>
              </a:extLst>
            </p:cNvPr>
            <p:cNvGrpSpPr/>
            <p:nvPr/>
          </p:nvGrpSpPr>
          <p:grpSpPr>
            <a:xfrm>
              <a:off x="695400" y="260648"/>
              <a:ext cx="3672271" cy="1058822"/>
              <a:chOff x="623392" y="310880"/>
              <a:chExt cx="3672271" cy="1058822"/>
            </a:xfrm>
          </p:grpSpPr>
          <p:sp>
            <p:nvSpPr>
              <p:cNvPr id="5" name="文本框 4">
                <a:extLst>
                  <a:ext uri="{FF2B5EF4-FFF2-40B4-BE49-F238E27FC236}">
                    <a16:creationId xmlns:a16="http://schemas.microsoft.com/office/drawing/2014/main" id="{08492168-4849-9C30-C890-03E133216B11}"/>
                  </a:ext>
                </a:extLst>
              </p:cNvPr>
              <p:cNvSpPr txBox="1"/>
              <p:nvPr/>
            </p:nvSpPr>
            <p:spPr>
              <a:xfrm>
                <a:off x="623392" y="310880"/>
                <a:ext cx="1826141"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数据准备</a:t>
                </a:r>
              </a:p>
            </p:txBody>
          </p:sp>
          <p:cxnSp>
            <p:nvCxnSpPr>
              <p:cNvPr id="6" name="直接连接符 5">
                <a:extLst>
                  <a:ext uri="{FF2B5EF4-FFF2-40B4-BE49-F238E27FC236}">
                    <a16:creationId xmlns:a16="http://schemas.microsoft.com/office/drawing/2014/main" id="{BA83425E-DB3D-16DE-5F7F-EC28BB6F532B}"/>
                  </a:ext>
                </a:extLst>
              </p:cNvPr>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a:extLst>
                  <a:ext uri="{FF2B5EF4-FFF2-40B4-BE49-F238E27FC236}">
                    <a16:creationId xmlns:a16="http://schemas.microsoft.com/office/drawing/2014/main" id="{4852AC11-E556-3340-7736-0C5A2B985ED5}"/>
                  </a:ext>
                </a:extLst>
              </p:cNvPr>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a:extLst>
              <a:ext uri="{FF2B5EF4-FFF2-40B4-BE49-F238E27FC236}">
                <a16:creationId xmlns:a16="http://schemas.microsoft.com/office/drawing/2014/main" id="{82C4ED9B-DA26-729B-B8F4-63042AF9A4AC}"/>
              </a:ext>
            </a:extLst>
          </p:cNvPr>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A2C40D0A-B0EE-66D2-6A4E-87D101E38772}"/>
              </a:ext>
            </a:extLst>
          </p:cNvPr>
          <p:cNvSpPr txBox="1"/>
          <p:nvPr/>
        </p:nvSpPr>
        <p:spPr>
          <a:xfrm>
            <a:off x="613514" y="1267546"/>
            <a:ext cx="11578486" cy="5013039"/>
          </a:xfrm>
          <a:prstGeom prst="rect">
            <a:avLst/>
          </a:prstGeom>
          <a:noFill/>
        </p:spPr>
        <p:txBody>
          <a:bodyPr wrap="square" rtlCol="0">
            <a:spAutoFit/>
          </a:bodyPr>
          <a:lstStyle/>
          <a:p>
            <a:pPr algn="l" fontAlgn="base"/>
            <a:r>
              <a:rPr lang="zh-CN" altLang="en-US" sz="2400" b="1" i="0" dirty="0">
                <a:effectLst/>
                <a:latin typeface="inherit"/>
              </a:rPr>
              <a:t>数据集需求</a:t>
            </a:r>
            <a:r>
              <a:rPr lang="zh-CN" altLang="en-US" sz="2400" b="0" i="0" dirty="0">
                <a:effectLst/>
                <a:latin typeface="-apple-system"/>
              </a:rPr>
              <a:t>：</a:t>
            </a:r>
          </a:p>
          <a:p>
            <a:pPr algn="l" fontAlgn="base">
              <a:buFont typeface="Arial" panose="020B0604020202020204" pitchFamily="34" charset="0"/>
              <a:buChar char="•"/>
            </a:pPr>
            <a:r>
              <a:rPr lang="zh-CN" altLang="en-US" sz="2400" b="1" i="0" dirty="0">
                <a:effectLst/>
                <a:latin typeface="inherit"/>
              </a:rPr>
              <a:t>服务器访问追踪（</a:t>
            </a:r>
            <a:r>
              <a:rPr lang="en-US" altLang="zh-CN" sz="2400" b="1" i="0" dirty="0">
                <a:effectLst/>
                <a:latin typeface="inherit"/>
              </a:rPr>
              <a:t>Trace</a:t>
            </a:r>
            <a:r>
              <a:rPr lang="zh-CN" altLang="en-US" sz="2400" b="1" i="0" dirty="0">
                <a:effectLst/>
                <a:latin typeface="inherit"/>
              </a:rPr>
              <a:t>）</a:t>
            </a:r>
            <a:r>
              <a:rPr lang="zh-CN" altLang="en-US" sz="2400" b="0" i="0" dirty="0">
                <a:effectLst/>
                <a:latin typeface="inherit"/>
              </a:rPr>
              <a:t>：记录服务器上各个时间点的内存访问模式，包括内存地址、访问频率、访问时间戳等。</a:t>
            </a:r>
          </a:p>
          <a:p>
            <a:pPr algn="l" fontAlgn="base">
              <a:buFont typeface="Arial" panose="020B0604020202020204" pitchFamily="34" charset="0"/>
              <a:buChar char="•"/>
            </a:pPr>
            <a:r>
              <a:rPr lang="zh-CN" altLang="en-US" sz="2400" b="1" i="0" dirty="0">
                <a:effectLst/>
                <a:latin typeface="inherit"/>
              </a:rPr>
              <a:t>标注数据</a:t>
            </a:r>
            <a:r>
              <a:rPr lang="zh-CN" altLang="en-US" sz="2400" b="0" i="0" dirty="0">
                <a:effectLst/>
                <a:latin typeface="inherit"/>
              </a:rPr>
              <a:t>：基于业务逻辑和历史数据，对访问模式进行标注，将数据项标注为“热”或“冷”。例如，频繁访问的数据项标注为“热”，不常访问的数据项标注为“冷”。</a:t>
            </a:r>
            <a:endParaRPr lang="en-US" altLang="zh-CN" sz="2400" b="0" i="0" dirty="0">
              <a:effectLst/>
              <a:latin typeface="inherit"/>
            </a:endParaRPr>
          </a:p>
          <a:p>
            <a:pPr algn="l" fontAlgn="base">
              <a:buFont typeface="Arial" panose="020B0604020202020204" pitchFamily="34" charset="0"/>
              <a:buChar char="•"/>
            </a:pPr>
            <a:endParaRPr lang="zh-CN" altLang="en-US" sz="2400" b="0" i="0" dirty="0">
              <a:effectLst/>
              <a:latin typeface="inherit"/>
            </a:endParaRPr>
          </a:p>
          <a:p>
            <a:pPr algn="l" fontAlgn="base"/>
            <a:r>
              <a:rPr lang="zh-CN" altLang="en-US" sz="2400" b="1" i="0" dirty="0">
                <a:effectLst/>
                <a:latin typeface="inherit"/>
              </a:rPr>
              <a:t>数据标注方法</a:t>
            </a:r>
            <a:r>
              <a:rPr lang="zh-CN" altLang="en-US" sz="2400" b="0" i="0" dirty="0">
                <a:effectLst/>
                <a:latin typeface="-apple-system"/>
              </a:rPr>
              <a:t>：</a:t>
            </a:r>
          </a:p>
          <a:p>
            <a:pPr algn="l" fontAlgn="base">
              <a:buFont typeface="Arial" panose="020B0604020202020204" pitchFamily="34" charset="0"/>
              <a:buChar char="•"/>
            </a:pPr>
            <a:r>
              <a:rPr lang="zh-CN" altLang="en-US" sz="2400" b="1" i="0" dirty="0">
                <a:effectLst/>
                <a:latin typeface="inherit"/>
              </a:rPr>
              <a:t>统计分析历史访问模式</a:t>
            </a:r>
            <a:r>
              <a:rPr lang="zh-CN" altLang="en-US" sz="2400" b="0" i="0" dirty="0">
                <a:effectLst/>
                <a:latin typeface="inherit"/>
              </a:rPr>
              <a:t>：通过统计一段时间内的访问频率，频繁访问的数据项标注为“热”。</a:t>
            </a:r>
          </a:p>
          <a:p>
            <a:pPr algn="l" fontAlgn="base">
              <a:buFont typeface="Arial" panose="020B0604020202020204" pitchFamily="34" charset="0"/>
              <a:buChar char="•"/>
            </a:pPr>
            <a:r>
              <a:rPr lang="zh-CN" altLang="en-US" sz="2400" b="1" i="0" dirty="0">
                <a:effectLst/>
                <a:latin typeface="inherit"/>
              </a:rPr>
              <a:t>业务规则</a:t>
            </a:r>
            <a:r>
              <a:rPr lang="zh-CN" altLang="en-US" sz="2400" b="0" i="0" dirty="0">
                <a:effectLst/>
                <a:latin typeface="inherit"/>
              </a:rPr>
              <a:t>：根据业务逻辑，如某些数据项在特定时间段内必须快速访问，这些数据项标注为“热”。</a:t>
            </a:r>
          </a:p>
          <a:p>
            <a:pPr algn="l" fontAlgn="base">
              <a:buFont typeface="Arial" panose="020B0604020202020204" pitchFamily="34" charset="0"/>
              <a:buChar char="•"/>
            </a:pPr>
            <a:r>
              <a:rPr lang="zh-CN" altLang="en-US" sz="2400" b="1" i="0" dirty="0">
                <a:effectLst/>
                <a:latin typeface="inherit"/>
              </a:rPr>
              <a:t>自动化标注工具</a:t>
            </a:r>
            <a:r>
              <a:rPr lang="zh-CN" altLang="en-US" sz="2400" b="0" i="0" dirty="0">
                <a:effectLst/>
                <a:latin typeface="inherit"/>
              </a:rPr>
              <a:t>：开发或使用现有的自动化工具，根据预设规则自动标注数据热度。</a:t>
            </a:r>
          </a:p>
          <a:p>
            <a:pPr marL="457200" indent="-457200">
              <a:lnSpc>
                <a:spcPct val="150000"/>
              </a:lnSpc>
              <a:buFont typeface="+mj-lt"/>
              <a:buAutoNum type="arabicPeriod"/>
            </a:pPr>
            <a:endParaRPr lang="zh-CN" alt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05519817"/>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D:\360MoveData\Users\xiaoxiao\Desktop\6325af57ly1hd2rmfy4fzj20ww1dcn8q.jpg6325af57ly1hd2rmfy4fzj20ww1dcn8q"/>
          <p:cNvPicPr>
            <a:picLocks noChangeAspect="1"/>
          </p:cNvPicPr>
          <p:nvPr/>
        </p:nvPicPr>
        <p:blipFill rotWithShape="1">
          <a:blip r:embed="rId2"/>
          <a:srcRect/>
          <a:stretch>
            <a:fillRect/>
          </a:stretch>
        </p:blipFill>
        <p:spPr>
          <a:xfrm>
            <a:off x="0" y="0"/>
            <a:ext cx="5199380" cy="6858000"/>
          </a:xfrm>
          <a:prstGeom prst="rect">
            <a:avLst/>
          </a:prstGeom>
        </p:spPr>
      </p:pic>
      <p:sp>
        <p:nvSpPr>
          <p:cNvPr id="3" name="矩形 2"/>
          <p:cNvSpPr/>
          <p:nvPr/>
        </p:nvSpPr>
        <p:spPr>
          <a:xfrm>
            <a:off x="0" y="0"/>
            <a:ext cx="5285105" cy="6880225"/>
          </a:xfrm>
          <a:prstGeom prst="rect">
            <a:avLst/>
          </a:prstGeom>
          <a:solidFill>
            <a:srgbClr val="961318">
              <a:alpha val="82000"/>
            </a:srgbClr>
          </a:solidFill>
          <a:ln w="12700" cap="flat" cmpd="sng" algn="ctr">
            <a:noFill/>
            <a:prstDash val="solid"/>
            <a:miter lim="800000"/>
          </a:ln>
          <a:effectLst/>
        </p:spPr>
        <p:txBody>
          <a:bodyPr rtlCol="0" anchor="ctr"/>
          <a:lstStyle/>
          <a:p>
            <a:pPr algn="ctr">
              <a:defRPr/>
            </a:pPr>
            <a:endParaRPr lang="zh-CN" altLang="en-US" kern="0">
              <a:solidFill>
                <a:prstClr val="white"/>
              </a:solidFill>
              <a:latin typeface="Arial" panose="020B0604020202020204"/>
              <a:ea typeface="宋体" panose="02010600030101010101" pitchFamily="2" charset="-122"/>
            </a:endParaRPr>
          </a:p>
        </p:txBody>
      </p:sp>
      <p:grpSp>
        <p:nvGrpSpPr>
          <p:cNvPr id="4" name="组合 3"/>
          <p:cNvGrpSpPr/>
          <p:nvPr/>
        </p:nvGrpSpPr>
        <p:grpSpPr>
          <a:xfrm>
            <a:off x="1447797" y="2197100"/>
            <a:ext cx="2603500" cy="1790700"/>
            <a:chOff x="1778000" y="2197100"/>
            <a:chExt cx="2603500" cy="1790700"/>
          </a:xfrm>
        </p:grpSpPr>
        <p:sp>
          <p:nvSpPr>
            <p:cNvPr id="5" name="文本框 4"/>
            <p:cNvSpPr txBox="1"/>
            <p:nvPr/>
          </p:nvSpPr>
          <p:spPr>
            <a:xfrm>
              <a:off x="2090118" y="2413337"/>
              <a:ext cx="1987202" cy="1015663"/>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6000" b="1"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rPr>
                <a:t>目录</a:t>
              </a:r>
            </a:p>
          </p:txBody>
        </p:sp>
        <p:sp>
          <p:nvSpPr>
            <p:cNvPr id="6" name="文本框 5"/>
            <p:cNvSpPr txBox="1"/>
            <p:nvPr/>
          </p:nvSpPr>
          <p:spPr>
            <a:xfrm>
              <a:off x="2147888" y="3429000"/>
              <a:ext cx="1871663" cy="338554"/>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dirty="0">
                  <a:ln>
                    <a:noFill/>
                  </a:ln>
                  <a:solidFill>
                    <a:prstClr val="white"/>
                  </a:solidFill>
                  <a:effectLst/>
                  <a:uLnTx/>
                  <a:uFillTx/>
                  <a:latin typeface="Calibri Light" panose="020F0302020204030204" pitchFamily="34" charset="0"/>
                </a:rPr>
                <a:t>CONTENTS</a:t>
              </a:r>
              <a:endParaRPr kumimoji="0" lang="zh-CN" altLang="en-US" sz="1600" b="1" i="0" u="none" strike="noStrike" kern="0" cap="none" spc="0" normalizeH="0" baseline="0" noProof="0" dirty="0">
                <a:ln>
                  <a:noFill/>
                </a:ln>
                <a:solidFill>
                  <a:prstClr val="white"/>
                </a:solidFill>
                <a:effectLst/>
                <a:uLnTx/>
                <a:uFillTx/>
                <a:latin typeface="Calibri Light" panose="020F0302020204030204" pitchFamily="34" charset="0"/>
              </a:endParaRPr>
            </a:p>
          </p:txBody>
        </p:sp>
        <p:sp>
          <p:nvSpPr>
            <p:cNvPr id="7" name="矩形 6"/>
            <p:cNvSpPr/>
            <p:nvPr/>
          </p:nvSpPr>
          <p:spPr>
            <a:xfrm>
              <a:off x="1778000" y="2197100"/>
              <a:ext cx="2603500" cy="1790700"/>
            </a:xfrm>
            <a:prstGeom prst="rect">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8" name="组合 7">
            <a:extLst>
              <a:ext uri="{FF2B5EF4-FFF2-40B4-BE49-F238E27FC236}">
                <a16:creationId xmlns:a16="http://schemas.microsoft.com/office/drawing/2014/main" id="{1747DA7E-9E7F-EBE2-BEC6-B14145107862}"/>
              </a:ext>
            </a:extLst>
          </p:cNvPr>
          <p:cNvGrpSpPr/>
          <p:nvPr/>
        </p:nvGrpSpPr>
        <p:grpSpPr>
          <a:xfrm>
            <a:off x="6544305" y="1150588"/>
            <a:ext cx="4808279" cy="646331"/>
            <a:chOff x="6544305" y="1150588"/>
            <a:chExt cx="4808279" cy="646331"/>
          </a:xfrm>
        </p:grpSpPr>
        <p:sp>
          <p:nvSpPr>
            <p:cNvPr id="9" name="椭圆 8"/>
            <p:cNvSpPr/>
            <p:nvPr/>
          </p:nvSpPr>
          <p:spPr>
            <a:xfrm>
              <a:off x="6544305" y="1150588"/>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01</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10" name="文本框 9"/>
            <p:cNvSpPr txBox="1"/>
            <p:nvPr/>
          </p:nvSpPr>
          <p:spPr>
            <a:xfrm>
              <a:off x="7502159" y="1201388"/>
              <a:ext cx="3850425"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锁定“专用之钉”</a:t>
              </a:r>
            </a:p>
          </p:txBody>
        </p:sp>
      </p:grpSp>
      <p:grpSp>
        <p:nvGrpSpPr>
          <p:cNvPr id="22" name="组合 21">
            <a:extLst>
              <a:ext uri="{FF2B5EF4-FFF2-40B4-BE49-F238E27FC236}">
                <a16:creationId xmlns:a16="http://schemas.microsoft.com/office/drawing/2014/main" id="{F701F2E3-DC1A-458F-DF1A-D2BE046E73F3}"/>
              </a:ext>
            </a:extLst>
          </p:cNvPr>
          <p:cNvGrpSpPr/>
          <p:nvPr/>
        </p:nvGrpSpPr>
        <p:grpSpPr>
          <a:xfrm>
            <a:off x="6544306" y="2570630"/>
            <a:ext cx="4376230" cy="646331"/>
            <a:chOff x="6544306" y="2397311"/>
            <a:chExt cx="4376230" cy="646331"/>
          </a:xfrm>
        </p:grpSpPr>
        <p:sp>
          <p:nvSpPr>
            <p:cNvPr id="11" name="椭圆 10"/>
            <p:cNvSpPr/>
            <p:nvPr/>
          </p:nvSpPr>
          <p:spPr>
            <a:xfrm>
              <a:off x="6544306" y="2397311"/>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02</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12" name="文本框 11"/>
            <p:cNvSpPr txBox="1"/>
            <p:nvPr/>
          </p:nvSpPr>
          <p:spPr>
            <a:xfrm>
              <a:off x="7502159" y="2448111"/>
              <a:ext cx="3418377"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寻找“通用之锤”</a:t>
              </a:r>
            </a:p>
          </p:txBody>
        </p:sp>
      </p:grpSp>
      <p:grpSp>
        <p:nvGrpSpPr>
          <p:cNvPr id="23" name="组合 22">
            <a:extLst>
              <a:ext uri="{FF2B5EF4-FFF2-40B4-BE49-F238E27FC236}">
                <a16:creationId xmlns:a16="http://schemas.microsoft.com/office/drawing/2014/main" id="{B5ED2315-6D7A-7C68-E15B-0532274CB94E}"/>
              </a:ext>
            </a:extLst>
          </p:cNvPr>
          <p:cNvGrpSpPr/>
          <p:nvPr/>
        </p:nvGrpSpPr>
        <p:grpSpPr>
          <a:xfrm>
            <a:off x="6544306" y="3990672"/>
            <a:ext cx="4631695" cy="646331"/>
            <a:chOff x="6544306" y="3823331"/>
            <a:chExt cx="4631695" cy="646331"/>
          </a:xfrm>
        </p:grpSpPr>
        <p:sp>
          <p:nvSpPr>
            <p:cNvPr id="13" name="椭圆 12"/>
            <p:cNvSpPr/>
            <p:nvPr/>
          </p:nvSpPr>
          <p:spPr>
            <a:xfrm>
              <a:off x="6544306" y="3823331"/>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03</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14" name="文本框 13"/>
            <p:cNvSpPr txBox="1"/>
            <p:nvPr/>
          </p:nvSpPr>
          <p:spPr>
            <a:xfrm>
              <a:off x="7502159" y="3874131"/>
              <a:ext cx="3673842"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定义“敲击动作”</a:t>
              </a:r>
            </a:p>
          </p:txBody>
        </p:sp>
      </p:grpSp>
      <p:grpSp>
        <p:nvGrpSpPr>
          <p:cNvPr id="24" name="组合 23">
            <a:extLst>
              <a:ext uri="{FF2B5EF4-FFF2-40B4-BE49-F238E27FC236}">
                <a16:creationId xmlns:a16="http://schemas.microsoft.com/office/drawing/2014/main" id="{BE3D3CFF-76DC-8B05-7BBB-DB4F7662CE9F}"/>
              </a:ext>
            </a:extLst>
          </p:cNvPr>
          <p:cNvGrpSpPr/>
          <p:nvPr/>
        </p:nvGrpSpPr>
        <p:grpSpPr>
          <a:xfrm>
            <a:off x="6544306" y="5410714"/>
            <a:ext cx="4631695" cy="646331"/>
            <a:chOff x="6544306" y="5410714"/>
            <a:chExt cx="4631695" cy="646331"/>
          </a:xfrm>
        </p:grpSpPr>
        <p:sp>
          <p:nvSpPr>
            <p:cNvPr id="15" name="椭圆 14"/>
            <p:cNvSpPr/>
            <p:nvPr/>
          </p:nvSpPr>
          <p:spPr>
            <a:xfrm>
              <a:off x="6544306" y="5410714"/>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04</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18" name="文本框 17"/>
            <p:cNvSpPr txBox="1"/>
            <p:nvPr/>
          </p:nvSpPr>
          <p:spPr>
            <a:xfrm>
              <a:off x="7502159" y="5417319"/>
              <a:ext cx="3673842"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数据与评价</a:t>
              </a:r>
            </a:p>
          </p:txBody>
        </p:sp>
      </p:grpSp>
      <p:sp>
        <p:nvSpPr>
          <p:cNvPr id="21" name="文本框 20"/>
          <p:cNvSpPr txBox="1"/>
          <p:nvPr/>
        </p:nvSpPr>
        <p:spPr>
          <a:xfrm>
            <a:off x="9427371" y="6335335"/>
            <a:ext cx="2800017" cy="460375"/>
          </a:xfrm>
          <a:prstGeom prst="rect">
            <a:avLst/>
          </a:prstGeom>
          <a:noFill/>
        </p:spPr>
        <p:txBody>
          <a:bodyPr wrap="square" rtlCol="0">
            <a:spAutoFit/>
          </a:bodyPr>
          <a:lstStyle/>
          <a:p>
            <a:pPr algn="l">
              <a:buClrTx/>
              <a:buSzTx/>
              <a:buFontTx/>
            </a:pPr>
            <a:r>
              <a:rPr lang="zh-CN" altLang="en-US" sz="2400" dirty="0">
                <a:solidFill>
                  <a:srgbClr val="8C1515"/>
                </a:solidFill>
                <a:latin typeface="华文行楷" panose="02010800040101010101" pitchFamily="2" charset="-122"/>
                <a:ea typeface="华文行楷" panose="02010800040101010101" pitchFamily="2" charset="-122"/>
                <a:sym typeface="+mn-ea"/>
              </a:rPr>
              <a:t>明德厚学 求是创新</a:t>
            </a:r>
            <a:endParaRPr lang="zh-CN" altLang="en-US" sz="2400" dirty="0">
              <a:solidFill>
                <a:srgbClr val="8C1515"/>
              </a:solidFill>
              <a:latin typeface="华文行楷" panose="02010800040101010101" pitchFamily="2" charset="-122"/>
              <a:ea typeface="华文行楷" panose="02010800040101010101" pitchFamily="2" charset="-122"/>
            </a:endParaRPr>
          </a:p>
        </p:txBody>
      </p:sp>
    </p:spTree>
  </p:cSld>
  <p:clrMapOvr>
    <a:masterClrMapping/>
  </p:clrMapOvr>
  <p:transition spd="slow">
    <p:cove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DAE8FE-A741-5274-7F11-69C601744EA4}"/>
            </a:ext>
          </a:extLst>
        </p:cNvPr>
        <p:cNvGrpSpPr/>
        <p:nvPr/>
      </p:nvGrpSpPr>
      <p:grpSpPr>
        <a:xfrm>
          <a:off x="0" y="0"/>
          <a:ext cx="0" cy="0"/>
          <a:chOff x="0" y="0"/>
          <a:chExt cx="0" cy="0"/>
        </a:xfrm>
      </p:grpSpPr>
      <p:grpSp>
        <p:nvGrpSpPr>
          <p:cNvPr id="2" name="组合 1">
            <a:extLst>
              <a:ext uri="{FF2B5EF4-FFF2-40B4-BE49-F238E27FC236}">
                <a16:creationId xmlns:a16="http://schemas.microsoft.com/office/drawing/2014/main" id="{D4F88914-4C47-C84B-EB8A-5A2195F380B8}"/>
              </a:ext>
            </a:extLst>
          </p:cNvPr>
          <p:cNvGrpSpPr/>
          <p:nvPr/>
        </p:nvGrpSpPr>
        <p:grpSpPr>
          <a:xfrm>
            <a:off x="0" y="140728"/>
            <a:ext cx="4367671" cy="1058822"/>
            <a:chOff x="0" y="260648"/>
            <a:chExt cx="4367671" cy="1058822"/>
          </a:xfrm>
        </p:grpSpPr>
        <p:sp>
          <p:nvSpPr>
            <p:cNvPr id="3" name="矩形 2">
              <a:extLst>
                <a:ext uri="{FF2B5EF4-FFF2-40B4-BE49-F238E27FC236}">
                  <a16:creationId xmlns:a16="http://schemas.microsoft.com/office/drawing/2014/main" id="{C1E42FC8-EB38-AED6-971F-0659C538F17F}"/>
                </a:ext>
              </a:extLst>
            </p:cNvPr>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a:extLst>
                <a:ext uri="{FF2B5EF4-FFF2-40B4-BE49-F238E27FC236}">
                  <a16:creationId xmlns:a16="http://schemas.microsoft.com/office/drawing/2014/main" id="{4DA89631-060C-C878-8426-0BAD8DC60633}"/>
                </a:ext>
              </a:extLst>
            </p:cNvPr>
            <p:cNvGrpSpPr/>
            <p:nvPr/>
          </p:nvGrpSpPr>
          <p:grpSpPr>
            <a:xfrm>
              <a:off x="695400" y="260648"/>
              <a:ext cx="3672271" cy="1058822"/>
              <a:chOff x="623392" y="310880"/>
              <a:chExt cx="3672271" cy="1058822"/>
            </a:xfrm>
          </p:grpSpPr>
          <p:sp>
            <p:nvSpPr>
              <p:cNvPr id="5" name="文本框 4">
                <a:extLst>
                  <a:ext uri="{FF2B5EF4-FFF2-40B4-BE49-F238E27FC236}">
                    <a16:creationId xmlns:a16="http://schemas.microsoft.com/office/drawing/2014/main" id="{08492168-4849-9C30-C890-03E133216B11}"/>
                  </a:ext>
                </a:extLst>
              </p:cNvPr>
              <p:cNvSpPr txBox="1"/>
              <p:nvPr/>
            </p:nvSpPr>
            <p:spPr>
              <a:xfrm>
                <a:off x="623392" y="310880"/>
                <a:ext cx="1826141"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评价标准</a:t>
                </a:r>
              </a:p>
            </p:txBody>
          </p:sp>
          <p:cxnSp>
            <p:nvCxnSpPr>
              <p:cNvPr id="6" name="直接连接符 5">
                <a:extLst>
                  <a:ext uri="{FF2B5EF4-FFF2-40B4-BE49-F238E27FC236}">
                    <a16:creationId xmlns:a16="http://schemas.microsoft.com/office/drawing/2014/main" id="{BA83425E-DB3D-16DE-5F7F-EC28BB6F532B}"/>
                  </a:ext>
                </a:extLst>
              </p:cNvPr>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a:extLst>
                  <a:ext uri="{FF2B5EF4-FFF2-40B4-BE49-F238E27FC236}">
                    <a16:creationId xmlns:a16="http://schemas.microsoft.com/office/drawing/2014/main" id="{4852AC11-E556-3340-7736-0C5A2B985ED5}"/>
                  </a:ext>
                </a:extLst>
              </p:cNvPr>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a:extLst>
              <a:ext uri="{FF2B5EF4-FFF2-40B4-BE49-F238E27FC236}">
                <a16:creationId xmlns:a16="http://schemas.microsoft.com/office/drawing/2014/main" id="{82C4ED9B-DA26-729B-B8F4-63042AF9A4AC}"/>
              </a:ext>
            </a:extLst>
          </p:cNvPr>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12" name="文本框 11">
            <a:extLst>
              <a:ext uri="{FF2B5EF4-FFF2-40B4-BE49-F238E27FC236}">
                <a16:creationId xmlns:a16="http://schemas.microsoft.com/office/drawing/2014/main" id="{461AD1BE-6522-6718-A5D3-CC6C1475E63D}"/>
              </a:ext>
            </a:extLst>
          </p:cNvPr>
          <p:cNvSpPr txBox="1"/>
          <p:nvPr/>
        </p:nvSpPr>
        <p:spPr>
          <a:xfrm>
            <a:off x="695400" y="1199550"/>
            <a:ext cx="10802838" cy="5262979"/>
          </a:xfrm>
          <a:prstGeom prst="rect">
            <a:avLst/>
          </a:prstGeom>
          <a:noFill/>
        </p:spPr>
        <p:txBody>
          <a:bodyPr wrap="square" rtlCol="0">
            <a:spAutoFit/>
          </a:bodyPr>
          <a:lstStyle/>
          <a:p>
            <a:pPr algn="l" fontAlgn="base"/>
            <a:r>
              <a:rPr lang="zh-CN" altLang="en-US" sz="2400" b="1" i="0" dirty="0">
                <a:effectLst/>
                <a:latin typeface="inherit"/>
              </a:rPr>
              <a:t>评估指标</a:t>
            </a:r>
            <a:r>
              <a:rPr lang="zh-CN" altLang="en-US" sz="2400" b="0" i="0" dirty="0">
                <a:effectLst/>
                <a:latin typeface="-apple-system"/>
              </a:rPr>
              <a:t>：</a:t>
            </a:r>
          </a:p>
          <a:p>
            <a:pPr algn="l" fontAlgn="base">
              <a:buFont typeface="Arial" panose="020B0604020202020204" pitchFamily="34" charset="0"/>
              <a:buChar char="•"/>
            </a:pPr>
            <a:r>
              <a:rPr lang="zh-CN" altLang="en-US" sz="2400" b="1" i="0" dirty="0">
                <a:effectLst/>
                <a:latin typeface="inherit"/>
              </a:rPr>
              <a:t>准确率（</a:t>
            </a:r>
            <a:r>
              <a:rPr lang="en-US" altLang="zh-CN" sz="2400" b="1" i="0" dirty="0">
                <a:effectLst/>
                <a:latin typeface="inherit"/>
              </a:rPr>
              <a:t>Accuracy</a:t>
            </a:r>
            <a:r>
              <a:rPr lang="zh-CN" altLang="en-US" sz="2400" b="1" i="0" dirty="0">
                <a:effectLst/>
                <a:latin typeface="inherit"/>
              </a:rPr>
              <a:t>）</a:t>
            </a:r>
            <a:r>
              <a:rPr lang="zh-CN" altLang="en-US" sz="2400" b="0" i="0" dirty="0">
                <a:effectLst/>
                <a:latin typeface="inherit"/>
              </a:rPr>
              <a:t>：预测的热度值与实际标注的匹配程度。</a:t>
            </a:r>
          </a:p>
          <a:p>
            <a:pPr algn="l" fontAlgn="base">
              <a:buFont typeface="Arial" panose="020B0604020202020204" pitchFamily="34" charset="0"/>
              <a:buChar char="•"/>
            </a:pPr>
            <a:r>
              <a:rPr lang="zh-CN" altLang="en-US" sz="2400" b="1" i="0" dirty="0">
                <a:effectLst/>
                <a:latin typeface="inherit"/>
              </a:rPr>
              <a:t>均方误差（</a:t>
            </a:r>
            <a:r>
              <a:rPr lang="en-US" altLang="zh-CN" sz="2400" b="1" i="0" dirty="0">
                <a:effectLst/>
                <a:latin typeface="inherit"/>
              </a:rPr>
              <a:t>Mean Absolute Error, MAE</a:t>
            </a:r>
            <a:r>
              <a:rPr lang="zh-CN" altLang="en-US" sz="2400" b="1" i="0" dirty="0">
                <a:effectLst/>
                <a:latin typeface="inherit"/>
              </a:rPr>
              <a:t>）</a:t>
            </a:r>
            <a:r>
              <a:rPr lang="zh-CN" altLang="en-US" sz="2400" b="0" i="0" dirty="0">
                <a:effectLst/>
                <a:latin typeface="inherit"/>
              </a:rPr>
              <a:t>：预测热度与真实热度之间的平均绝对误差。</a:t>
            </a:r>
          </a:p>
          <a:p>
            <a:pPr algn="l" fontAlgn="base">
              <a:buFont typeface="Arial" panose="020B0604020202020204" pitchFamily="34" charset="0"/>
              <a:buChar char="•"/>
            </a:pPr>
            <a:r>
              <a:rPr lang="en-US" altLang="zh-CN" sz="2400" b="1" i="0" dirty="0">
                <a:effectLst/>
                <a:latin typeface="inherit"/>
              </a:rPr>
              <a:t>R²</a:t>
            </a:r>
            <a:r>
              <a:rPr lang="zh-CN" altLang="en-US" sz="2400" b="1" i="0" dirty="0">
                <a:effectLst/>
                <a:latin typeface="inherit"/>
              </a:rPr>
              <a:t>（决定系数）</a:t>
            </a:r>
            <a:r>
              <a:rPr lang="zh-CN" altLang="en-US" sz="2400" b="0" i="0" dirty="0">
                <a:effectLst/>
                <a:latin typeface="inherit"/>
              </a:rPr>
              <a:t>：预测模型解释的变异性占总变异性的比例。</a:t>
            </a:r>
          </a:p>
          <a:p>
            <a:pPr algn="l" fontAlgn="base">
              <a:buFont typeface="Arial" panose="020B0604020202020204" pitchFamily="34" charset="0"/>
              <a:buChar char="•"/>
            </a:pPr>
            <a:r>
              <a:rPr lang="zh-CN" altLang="en-US" sz="2400" b="1" i="0" dirty="0">
                <a:effectLst/>
                <a:latin typeface="inherit"/>
              </a:rPr>
              <a:t>平均信息增益（</a:t>
            </a:r>
            <a:r>
              <a:rPr lang="en-US" altLang="zh-CN" sz="2400" b="1" i="0" dirty="0" err="1">
                <a:effectLst/>
                <a:latin typeface="inherit"/>
              </a:rPr>
              <a:t>mIoU</a:t>
            </a:r>
            <a:r>
              <a:rPr lang="zh-CN" altLang="en-US" sz="2400" b="1" i="0" dirty="0">
                <a:effectLst/>
                <a:latin typeface="inherit"/>
              </a:rPr>
              <a:t>）</a:t>
            </a:r>
            <a:r>
              <a:rPr lang="zh-CN" altLang="en-US" sz="2400" b="0" i="0" dirty="0">
                <a:effectLst/>
                <a:latin typeface="inherit"/>
              </a:rPr>
              <a:t>：预测模型提供的信息量。</a:t>
            </a:r>
          </a:p>
          <a:p>
            <a:pPr algn="l" fontAlgn="base">
              <a:buFont typeface="Arial" panose="020B0604020202020204" pitchFamily="34" charset="0"/>
              <a:buChar char="•"/>
            </a:pPr>
            <a:r>
              <a:rPr lang="zh-CN" altLang="en-US" sz="2400" b="1" i="0" dirty="0">
                <a:effectLst/>
                <a:latin typeface="inherit"/>
              </a:rPr>
              <a:t>运行时间（</a:t>
            </a:r>
            <a:r>
              <a:rPr lang="en-US" altLang="zh-CN" sz="2400" b="1" i="0" dirty="0">
                <a:effectLst/>
                <a:latin typeface="inherit"/>
              </a:rPr>
              <a:t>OPs</a:t>
            </a:r>
            <a:r>
              <a:rPr lang="zh-CN" altLang="en-US" sz="2400" b="1" i="0" dirty="0">
                <a:effectLst/>
                <a:latin typeface="inherit"/>
              </a:rPr>
              <a:t>）</a:t>
            </a:r>
            <a:r>
              <a:rPr lang="zh-CN" altLang="en-US" sz="2400" b="0" i="0" dirty="0">
                <a:effectLst/>
                <a:latin typeface="inherit"/>
              </a:rPr>
              <a:t>：模型在模拟器上运行的时间。</a:t>
            </a:r>
            <a:endParaRPr lang="en-US" altLang="zh-CN" sz="2400" b="0" i="0" dirty="0">
              <a:effectLst/>
              <a:latin typeface="inherit"/>
            </a:endParaRPr>
          </a:p>
          <a:p>
            <a:pPr algn="l" fontAlgn="base">
              <a:buFont typeface="Arial" panose="020B0604020202020204" pitchFamily="34" charset="0"/>
              <a:buChar char="•"/>
            </a:pPr>
            <a:endParaRPr lang="zh-CN" altLang="en-US" sz="2400" b="0" i="0" dirty="0">
              <a:effectLst/>
              <a:latin typeface="inherit"/>
            </a:endParaRPr>
          </a:p>
          <a:p>
            <a:pPr algn="l" fontAlgn="base"/>
            <a:r>
              <a:rPr lang="zh-CN" altLang="en-US" sz="2400" b="1" i="0" dirty="0">
                <a:effectLst/>
                <a:latin typeface="inherit"/>
              </a:rPr>
              <a:t>评价重点</a:t>
            </a:r>
            <a:r>
              <a:rPr lang="zh-CN" altLang="en-US" sz="2400" b="0" i="0" dirty="0">
                <a:effectLst/>
                <a:latin typeface="-apple-system"/>
              </a:rPr>
              <a:t>：</a:t>
            </a:r>
          </a:p>
          <a:p>
            <a:pPr algn="l" fontAlgn="base">
              <a:buFont typeface="Arial" panose="020B0604020202020204" pitchFamily="34" charset="0"/>
              <a:buChar char="•"/>
            </a:pPr>
            <a:r>
              <a:rPr lang="zh-CN" altLang="en-US" sz="2400" b="1" i="0" dirty="0">
                <a:effectLst/>
                <a:latin typeface="inherit"/>
              </a:rPr>
              <a:t>相对性能</a:t>
            </a:r>
            <a:r>
              <a:rPr lang="zh-CN" altLang="en-US" sz="2400" b="0" i="0" dirty="0">
                <a:effectLst/>
                <a:latin typeface="inherit"/>
              </a:rPr>
              <a:t>：更看重模型在不同负载下的相对性能，即模型在不同数据集上的泛化能力，因为不同大厂的负载可能差异较大。</a:t>
            </a:r>
          </a:p>
          <a:p>
            <a:pPr algn="l" fontAlgn="base">
              <a:buFont typeface="Arial" panose="020B0604020202020204" pitchFamily="34" charset="0"/>
              <a:buChar char="•"/>
            </a:pPr>
            <a:r>
              <a:rPr lang="zh-CN" altLang="en-US" sz="2400" b="1" i="0" dirty="0">
                <a:effectLst/>
                <a:latin typeface="inherit"/>
              </a:rPr>
              <a:t>绝对性能</a:t>
            </a:r>
            <a:r>
              <a:rPr lang="zh-CN" altLang="en-US" sz="2400" b="0" i="0" dirty="0">
                <a:effectLst/>
                <a:latin typeface="inherit"/>
              </a:rPr>
              <a:t>：模型大小、推理速度和实际应用 </a:t>
            </a:r>
            <a:r>
              <a:rPr lang="en-US" altLang="zh-CN" sz="2400" b="0" i="0" dirty="0">
                <a:effectLst/>
                <a:latin typeface="inherit"/>
              </a:rPr>
              <a:t>R² </a:t>
            </a:r>
            <a:r>
              <a:rPr lang="zh-CN" altLang="en-US" sz="2400" b="0" i="0" dirty="0">
                <a:effectLst/>
                <a:latin typeface="inherit"/>
              </a:rPr>
              <a:t>也很重要，因为它们影响模型的实用性和部署效率。</a:t>
            </a:r>
          </a:p>
          <a:p>
            <a:endParaRPr lang="zh-CN" altLang="en-US" sz="2400" dirty="0"/>
          </a:p>
        </p:txBody>
      </p:sp>
    </p:spTree>
    <p:extLst>
      <p:ext uri="{BB962C8B-B14F-4D97-AF65-F5344CB8AC3E}">
        <p14:creationId xmlns:p14="http://schemas.microsoft.com/office/powerpoint/2010/main" val="1858976026"/>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D:\360MoveData\Users\xiaoxiao\Desktop\微信图片_20230510114642.png微信图片_20230510114642"/>
          <p:cNvPicPr>
            <a:picLocks noChangeAspect="1"/>
          </p:cNvPicPr>
          <p:nvPr>
            <p:custDataLst>
              <p:tags r:id="rId1"/>
            </p:custDataLst>
          </p:nvPr>
        </p:nvPicPr>
        <p:blipFill>
          <a:blip r:embed="rId5"/>
          <a:srcRect t="27906" b="27386"/>
          <a:stretch>
            <a:fillRect/>
          </a:stretch>
        </p:blipFill>
        <p:spPr>
          <a:xfrm>
            <a:off x="635" y="0"/>
            <a:ext cx="12191365" cy="3341370"/>
          </a:xfrm>
          <a:prstGeom prst="rect">
            <a:avLst/>
          </a:prstGeom>
        </p:spPr>
      </p:pic>
      <p:sp>
        <p:nvSpPr>
          <p:cNvPr id="13" name="文本框 12"/>
          <p:cNvSpPr txBox="1"/>
          <p:nvPr/>
        </p:nvSpPr>
        <p:spPr>
          <a:xfrm>
            <a:off x="2765749" y="5059211"/>
            <a:ext cx="663582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rgbClr val="961318"/>
                </a:solidFill>
                <a:effectLst/>
                <a:uLnTx/>
                <a:uFillTx/>
                <a:latin typeface="Arial" panose="020B0604020202020204"/>
                <a:ea typeface="等线" panose="02010600030101010101" charset="-122"/>
                <a:cs typeface="+mn-cs"/>
              </a:rPr>
              <a:t>THANK YOU FOR YOUR LISTENING!</a:t>
            </a:r>
          </a:p>
        </p:txBody>
      </p:sp>
      <p:sp>
        <p:nvSpPr>
          <p:cNvPr id="17" name="文本框 16"/>
          <p:cNvSpPr txBox="1"/>
          <p:nvPr/>
        </p:nvSpPr>
        <p:spPr>
          <a:xfrm>
            <a:off x="0" y="4128001"/>
            <a:ext cx="12192000" cy="830997"/>
          </a:xfrm>
          <a:prstGeom prst="rect">
            <a:avLst/>
          </a:prstGeom>
          <a:noFill/>
        </p:spPr>
        <p:txBody>
          <a:bodyPr wrap="square" rtlCol="0">
            <a:spAutoFit/>
          </a:bodyPr>
          <a:lstStyle/>
          <a:p>
            <a:pPr algn="ctr">
              <a:defRPr/>
            </a:pPr>
            <a:r>
              <a:rPr lang="zh-CN" altLang="en-US" sz="4800" b="1" dirty="0">
                <a:solidFill>
                  <a:srgbClr val="961318"/>
                </a:solidFill>
                <a:latin typeface="思源宋体 Heavy" panose="02020900000000000000" pitchFamily="18" charset="-122"/>
                <a:ea typeface="思源宋体 Heavy" panose="02020900000000000000" pitchFamily="18" charset="-122"/>
              </a:rPr>
              <a:t>汇报结束  感谢聆听</a:t>
            </a:r>
            <a:r>
              <a:rPr lang="zh-CN" altLang="en-US" sz="4800" b="1" i="1" dirty="0">
                <a:solidFill>
                  <a:srgbClr val="961318"/>
                </a:solidFill>
                <a:latin typeface="思源宋体 Heavy" panose="02020900000000000000" pitchFamily="18" charset="-122"/>
                <a:ea typeface="思源宋体 Heavy" panose="02020900000000000000" pitchFamily="18" charset="-122"/>
              </a:rPr>
              <a:t>！</a:t>
            </a:r>
            <a:endParaRPr lang="zh-CN" altLang="en-US" sz="4800" b="1" dirty="0">
              <a:solidFill>
                <a:srgbClr val="961318"/>
              </a:solidFill>
              <a:latin typeface="思源宋体 Heavy" panose="02020900000000000000" pitchFamily="18" charset="-122"/>
              <a:ea typeface="思源宋体 Heavy" panose="02020900000000000000" pitchFamily="18" charset="-122"/>
            </a:endParaRPr>
          </a:p>
        </p:txBody>
      </p:sp>
      <p:sp>
        <p:nvSpPr>
          <p:cNvPr id="6" name="文本框 5"/>
          <p:cNvSpPr txBox="1"/>
          <p:nvPr/>
        </p:nvSpPr>
        <p:spPr>
          <a:xfrm>
            <a:off x="712470" y="6003925"/>
            <a:ext cx="4272280" cy="942975"/>
          </a:xfrm>
          <a:prstGeom prst="rect">
            <a:avLst/>
          </a:prstGeom>
          <a:noFill/>
        </p:spPr>
        <p:txBody>
          <a:bodyPr wrap="square" rtlCol="0">
            <a:noAutofit/>
          </a:bodyPr>
          <a:lstStyle/>
          <a:p>
            <a:endParaRPr lang="zh-CN" altLang="en-US"/>
          </a:p>
        </p:txBody>
      </p:sp>
      <p:sp>
        <p:nvSpPr>
          <p:cNvPr id="2" name="椭圆 1"/>
          <p:cNvSpPr/>
          <p:nvPr>
            <p:custDataLst>
              <p:tags r:id="rId2"/>
            </p:custDataLst>
          </p:nvPr>
        </p:nvSpPr>
        <p:spPr>
          <a:xfrm>
            <a:off x="4920615" y="2325370"/>
            <a:ext cx="1898015" cy="189865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pic>
        <p:nvPicPr>
          <p:cNvPr id="8" name="图片 7" descr="D:\360MoveData\Users\xiaoxiao\Desktop\华中科技大学logo2.png华中科技大学logo2"/>
          <p:cNvPicPr>
            <a:picLocks noChangeAspect="1"/>
          </p:cNvPicPr>
          <p:nvPr/>
        </p:nvPicPr>
        <p:blipFill>
          <a:blip r:embed="rId6"/>
          <a:srcRect/>
          <a:stretch>
            <a:fillRect/>
          </a:stretch>
        </p:blipFill>
        <p:spPr>
          <a:xfrm>
            <a:off x="4814570" y="2296160"/>
            <a:ext cx="2121535" cy="2265680"/>
          </a:xfrm>
          <a:prstGeom prst="rect">
            <a:avLst/>
          </a:prstGeom>
        </p:spPr>
      </p:pic>
      <p:cxnSp>
        <p:nvCxnSpPr>
          <p:cNvPr id="7" name="直接连接符 6">
            <a:extLst>
              <a:ext uri="{FF2B5EF4-FFF2-40B4-BE49-F238E27FC236}">
                <a16:creationId xmlns:a16="http://schemas.microsoft.com/office/drawing/2014/main" id="{2377C4DA-0386-3B4C-E662-35995AE780C0}"/>
              </a:ext>
            </a:extLst>
          </p:cNvPr>
          <p:cNvCxnSpPr/>
          <p:nvPr/>
        </p:nvCxnSpPr>
        <p:spPr>
          <a:xfrm>
            <a:off x="3406200" y="5456668"/>
            <a:ext cx="4683398" cy="0"/>
          </a:xfrm>
          <a:prstGeom prst="line">
            <a:avLst/>
          </a:prstGeom>
          <a:noFill/>
          <a:ln w="12700" cap="flat" cmpd="sng" algn="ctr">
            <a:gradFill flip="none" rotWithShape="1">
              <a:gsLst>
                <a:gs pos="0">
                  <a:srgbClr val="961318"/>
                </a:gs>
                <a:gs pos="60000">
                  <a:srgbClr val="961318">
                    <a:alpha val="40000"/>
                  </a:srgbClr>
                </a:gs>
                <a:gs pos="92000">
                  <a:srgbClr val="961318">
                    <a:alpha val="0"/>
                  </a:srgbClr>
                </a:gs>
              </a:gsLst>
              <a:path path="circle">
                <a:fillToRect l="50000" t="50000" r="50000" b="50000"/>
              </a:path>
              <a:tileRect/>
            </a:gradFill>
            <a:prstDash val="solid"/>
            <a:miter lim="800000"/>
          </a:ln>
          <a:effectLst/>
        </p:spPr>
      </p:cxnSp>
      <p:grpSp>
        <p:nvGrpSpPr>
          <p:cNvPr id="9" name="组合 8">
            <a:extLst>
              <a:ext uri="{FF2B5EF4-FFF2-40B4-BE49-F238E27FC236}">
                <a16:creationId xmlns:a16="http://schemas.microsoft.com/office/drawing/2014/main" id="{AF203521-1E7F-619B-F2E3-3DEE7BA00799}"/>
              </a:ext>
            </a:extLst>
          </p:cNvPr>
          <p:cNvGrpSpPr/>
          <p:nvPr/>
        </p:nvGrpSpPr>
        <p:grpSpPr>
          <a:xfrm>
            <a:off x="1576543" y="5637530"/>
            <a:ext cx="2273210" cy="463012"/>
            <a:chOff x="1767755" y="5835880"/>
            <a:chExt cx="2273210" cy="463012"/>
          </a:xfrm>
        </p:grpSpPr>
        <p:sp>
          <p:nvSpPr>
            <p:cNvPr id="10" name="矩形: 圆角 9">
              <a:extLst>
                <a:ext uri="{FF2B5EF4-FFF2-40B4-BE49-F238E27FC236}">
                  <a16:creationId xmlns:a16="http://schemas.microsoft.com/office/drawing/2014/main" id="{D9647E3E-8C3E-1A58-F3A8-2466FAE5260B}"/>
                </a:ext>
              </a:extLst>
            </p:cNvPr>
            <p:cNvSpPr/>
            <p:nvPr/>
          </p:nvSpPr>
          <p:spPr>
            <a:xfrm>
              <a:off x="1767755" y="5835880"/>
              <a:ext cx="227321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cs typeface="+mn-cs"/>
              </a:endParaRPr>
            </a:p>
          </p:txBody>
        </p:sp>
        <p:sp>
          <p:nvSpPr>
            <p:cNvPr id="11" name="文本框 10">
              <a:extLst>
                <a:ext uri="{FF2B5EF4-FFF2-40B4-BE49-F238E27FC236}">
                  <a16:creationId xmlns:a16="http://schemas.microsoft.com/office/drawing/2014/main" id="{A9866DD6-0B28-9984-E4A5-6EA7826723D8}"/>
                </a:ext>
              </a:extLst>
            </p:cNvPr>
            <p:cNvSpPr txBox="1"/>
            <p:nvPr/>
          </p:nvSpPr>
          <p:spPr>
            <a:xfrm>
              <a:off x="1767756" y="5883236"/>
              <a:ext cx="2273209" cy="368300"/>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kern="0" dirty="0">
                  <a:solidFill>
                    <a:prstClr val="white"/>
                  </a:solidFill>
                  <a:latin typeface="Arial" panose="020B0604020202020204"/>
                </a:rPr>
                <a:t>姓名</a:t>
              </a:r>
              <a:r>
                <a:rPr kumimoji="0" lang="zh-CN" altLang="en-US" sz="1800" b="0" i="0" u="none" strike="noStrike" kern="0" cap="none" spc="0" normalizeH="0" baseline="0" noProof="0" dirty="0">
                  <a:ln>
                    <a:noFill/>
                  </a:ln>
                  <a:solidFill>
                    <a:prstClr val="white"/>
                  </a:solidFill>
                  <a:effectLst/>
                  <a:uLnTx/>
                  <a:uFillTx/>
                  <a:latin typeface="Arial" panose="020B0604020202020204"/>
                </a:rPr>
                <a:t>：崔皓奕</a:t>
              </a:r>
            </a:p>
          </p:txBody>
        </p:sp>
      </p:grpSp>
      <p:grpSp>
        <p:nvGrpSpPr>
          <p:cNvPr id="12" name="组合 11">
            <a:extLst>
              <a:ext uri="{FF2B5EF4-FFF2-40B4-BE49-F238E27FC236}">
                <a16:creationId xmlns:a16="http://schemas.microsoft.com/office/drawing/2014/main" id="{67494A2F-774C-02AE-651E-C6946CAE11B7}"/>
              </a:ext>
            </a:extLst>
          </p:cNvPr>
          <p:cNvGrpSpPr/>
          <p:nvPr/>
        </p:nvGrpSpPr>
        <p:grpSpPr>
          <a:xfrm>
            <a:off x="4349496" y="5637530"/>
            <a:ext cx="3133261" cy="463012"/>
            <a:chOff x="4794035" y="5835880"/>
            <a:chExt cx="2198314" cy="463012"/>
          </a:xfrm>
        </p:grpSpPr>
        <p:sp>
          <p:nvSpPr>
            <p:cNvPr id="14" name="矩形: 圆角 13">
              <a:extLst>
                <a:ext uri="{FF2B5EF4-FFF2-40B4-BE49-F238E27FC236}">
                  <a16:creationId xmlns:a16="http://schemas.microsoft.com/office/drawing/2014/main" id="{AAEF0B1C-61F0-BF75-9E3E-F0B6217BF279}"/>
                </a:ext>
              </a:extLst>
            </p:cNvPr>
            <p:cNvSpPr/>
            <p:nvPr/>
          </p:nvSpPr>
          <p:spPr>
            <a:xfrm>
              <a:off x="4985965" y="5835880"/>
              <a:ext cx="182880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cs typeface="+mn-cs"/>
              </a:endParaRPr>
            </a:p>
          </p:txBody>
        </p:sp>
        <p:sp>
          <p:nvSpPr>
            <p:cNvPr id="15" name="文本框 14">
              <a:extLst>
                <a:ext uri="{FF2B5EF4-FFF2-40B4-BE49-F238E27FC236}">
                  <a16:creationId xmlns:a16="http://schemas.microsoft.com/office/drawing/2014/main" id="{F0451E6B-D6B8-66E1-E59A-AC09FD07657E}"/>
                </a:ext>
              </a:extLst>
            </p:cNvPr>
            <p:cNvSpPr txBox="1"/>
            <p:nvPr/>
          </p:nvSpPr>
          <p:spPr>
            <a:xfrm>
              <a:off x="4794035" y="5882720"/>
              <a:ext cx="2198314" cy="369332"/>
            </a:xfrm>
            <a:prstGeom prst="rect">
              <a:avLst/>
            </a:prstGeom>
            <a:noFill/>
          </p:spPr>
          <p:txBody>
            <a:bodyPr wrap="square" rtlCol="0" anchor="ctr">
              <a:spAutoFit/>
            </a:bodyPr>
            <a:lstStyle>
              <a:defPPr>
                <a:defRPr lang="zh-CN"/>
              </a:defPPr>
              <a:lvl1pPr algn="ctr">
                <a:defRPr>
                  <a:solidFill>
                    <a:schemeClr val="bg1"/>
                  </a:solidFill>
                </a:defRPr>
              </a:lvl1p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kern="0" dirty="0">
                  <a:solidFill>
                    <a:prstClr val="white"/>
                  </a:solidFill>
                  <a:latin typeface="Arial" panose="020B0604020202020204"/>
                </a:rPr>
                <a:t>专业</a:t>
              </a:r>
              <a:r>
                <a:rPr kumimoji="0" lang="zh-CN" altLang="en-US" sz="1800" b="0" i="0" u="none" strike="noStrike" kern="0" cap="none" spc="0" normalizeH="0" baseline="0" noProof="0" dirty="0">
                  <a:ln>
                    <a:noFill/>
                  </a:ln>
                  <a:solidFill>
                    <a:prstClr val="white"/>
                  </a:solidFill>
                  <a:effectLst/>
                  <a:uLnTx/>
                  <a:uFillTx/>
                  <a:latin typeface="Arial" panose="020B0604020202020204"/>
                </a:rPr>
                <a:t>：计算机科学与技术</a:t>
              </a:r>
            </a:p>
          </p:txBody>
        </p:sp>
      </p:grpSp>
      <p:grpSp>
        <p:nvGrpSpPr>
          <p:cNvPr id="16" name="组合 15">
            <a:extLst>
              <a:ext uri="{FF2B5EF4-FFF2-40B4-BE49-F238E27FC236}">
                <a16:creationId xmlns:a16="http://schemas.microsoft.com/office/drawing/2014/main" id="{37DA4076-0AC6-C4AE-DA24-1343688F0697}"/>
              </a:ext>
            </a:extLst>
          </p:cNvPr>
          <p:cNvGrpSpPr/>
          <p:nvPr/>
        </p:nvGrpSpPr>
        <p:grpSpPr>
          <a:xfrm>
            <a:off x="7843068" y="5637530"/>
            <a:ext cx="2552077" cy="463012"/>
            <a:chOff x="8333639" y="5835880"/>
            <a:chExt cx="2552076" cy="463012"/>
          </a:xfrm>
        </p:grpSpPr>
        <p:sp>
          <p:nvSpPr>
            <p:cNvPr id="18" name="矩形: 圆角 17">
              <a:extLst>
                <a:ext uri="{FF2B5EF4-FFF2-40B4-BE49-F238E27FC236}">
                  <a16:creationId xmlns:a16="http://schemas.microsoft.com/office/drawing/2014/main" id="{F9FE614B-2D43-77CB-3B71-38A3724A1999}"/>
                </a:ext>
              </a:extLst>
            </p:cNvPr>
            <p:cNvSpPr/>
            <p:nvPr/>
          </p:nvSpPr>
          <p:spPr>
            <a:xfrm>
              <a:off x="8473071" y="5835880"/>
              <a:ext cx="227321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cs typeface="+mn-cs"/>
              </a:endParaRPr>
            </a:p>
          </p:txBody>
        </p:sp>
        <p:sp>
          <p:nvSpPr>
            <p:cNvPr id="26" name="文本框 25">
              <a:extLst>
                <a:ext uri="{FF2B5EF4-FFF2-40B4-BE49-F238E27FC236}">
                  <a16:creationId xmlns:a16="http://schemas.microsoft.com/office/drawing/2014/main" id="{7056842F-8E11-9293-BA4B-2A00B70613AB}"/>
                </a:ext>
              </a:extLst>
            </p:cNvPr>
            <p:cNvSpPr txBox="1"/>
            <p:nvPr/>
          </p:nvSpPr>
          <p:spPr>
            <a:xfrm>
              <a:off x="8333639" y="5882720"/>
              <a:ext cx="2552076" cy="369332"/>
            </a:xfrm>
            <a:prstGeom prst="rect">
              <a:avLst/>
            </a:prstGeom>
            <a:noFill/>
          </p:spPr>
          <p:txBody>
            <a:bodyPr wrap="square" rtlCol="0" anchor="ctr">
              <a:spAutoFit/>
            </a:bodyPr>
            <a:lstStyle>
              <a:defPPr>
                <a:defRPr lang="zh-CN"/>
              </a:defPPr>
              <a:lvl1pPr algn="ctr">
                <a:defRPr>
                  <a:solidFill>
                    <a:schemeClr val="bg1"/>
                  </a:solidFill>
                </a:defRPr>
              </a:lvl1p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prstClr val="white"/>
                  </a:solidFill>
                  <a:effectLst/>
                  <a:uLnTx/>
                  <a:uFillTx/>
                  <a:latin typeface="Arial" panose="020B0604020202020204"/>
                </a:rPr>
                <a:t>日期：</a:t>
              </a:r>
              <a:r>
                <a:rPr kumimoji="0" lang="en-US" altLang="zh-CN" sz="1800" b="0" i="0" u="none" strike="noStrike" kern="0" cap="none" spc="0" normalizeH="0" baseline="0" noProof="0" dirty="0">
                  <a:ln>
                    <a:noFill/>
                  </a:ln>
                  <a:solidFill>
                    <a:prstClr val="white"/>
                  </a:solidFill>
                  <a:effectLst/>
                  <a:uLnTx/>
                  <a:uFillTx/>
                  <a:latin typeface="Arial" panose="020B0604020202020204"/>
                </a:rPr>
                <a:t>2025-12-21</a:t>
              </a:r>
              <a:endParaRPr kumimoji="0" lang="zh-CN" altLang="en-US" sz="1800" b="0" i="0" u="none" strike="noStrike" kern="0" cap="none" spc="0" normalizeH="0" baseline="0" noProof="0" dirty="0">
                <a:ln>
                  <a:noFill/>
                </a:ln>
                <a:solidFill>
                  <a:prstClr val="white"/>
                </a:solidFill>
                <a:effectLst/>
                <a:uLnTx/>
                <a:uFillTx/>
                <a:latin typeface="Arial" panose="020B0604020202020204"/>
              </a:endParaRP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81"/>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Arial" panose="020B0604020202020204"/>
              <a:ea typeface="宋体" panose="02010600030101010101" pitchFamily="2" charset="-122"/>
            </a:endParaRPr>
          </a:p>
        </p:txBody>
      </p:sp>
      <p:grpSp>
        <p:nvGrpSpPr>
          <p:cNvPr id="4" name="组合 3"/>
          <p:cNvGrpSpPr/>
          <p:nvPr/>
        </p:nvGrpSpPr>
        <p:grpSpPr>
          <a:xfrm>
            <a:off x="839416" y="146766"/>
            <a:ext cx="10359317" cy="6586418"/>
            <a:chOff x="839416" y="146766"/>
            <a:chExt cx="10359317" cy="6586418"/>
          </a:xfrm>
        </p:grpSpPr>
        <p:grpSp>
          <p:nvGrpSpPr>
            <p:cNvPr id="5" name="组合 4"/>
            <p:cNvGrpSpPr/>
            <p:nvPr/>
          </p:nvGrpSpPr>
          <p:grpSpPr>
            <a:xfrm>
              <a:off x="839416" y="1556792"/>
              <a:ext cx="6243011" cy="3744416"/>
              <a:chOff x="1438213" y="1556792"/>
              <a:chExt cx="6243011" cy="3744416"/>
            </a:xfrm>
          </p:grpSpPr>
          <p:sp>
            <p:nvSpPr>
              <p:cNvPr id="8" name="矩形 7"/>
              <p:cNvSpPr/>
              <p:nvPr/>
            </p:nvSpPr>
            <p:spPr>
              <a:xfrm>
                <a:off x="2135560" y="2678946"/>
                <a:ext cx="5545664" cy="1015663"/>
              </a:xfrm>
              <a:prstGeom prst="rect">
                <a:avLst/>
              </a:prstGeom>
              <a:noFill/>
            </p:spPr>
            <p:txBody>
              <a:bodyPr wrap="square" anchor="ctr">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rPr>
                  <a:t>锁定“专用之钉”</a:t>
                </a: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rPr>
                  <a:t>Lock the  Specialized Nail</a:t>
                </a: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4" y="146766"/>
              <a:ext cx="3794629" cy="6586418"/>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rPr>
                <a:t>1</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6" name="文本框 2"/>
          <p:cNvSpPr txBox="1"/>
          <p:nvPr/>
        </p:nvSpPr>
        <p:spPr>
          <a:xfrm>
            <a:off x="10038079" y="5655967"/>
            <a:ext cx="2153921" cy="10763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ClrTx/>
              <a:buSzTx/>
              <a:buFontTx/>
            </a:pPr>
            <a:r>
              <a:rPr lang="zh-CN" altLang="en-US" sz="3200" dirty="0">
                <a:solidFill>
                  <a:schemeClr val="bg1"/>
                </a:solidFill>
                <a:latin typeface="华文行楷" panose="02010800040101010101" pitchFamily="2" charset="-122"/>
                <a:ea typeface="华文行楷" panose="02010800040101010101" pitchFamily="2" charset="-122"/>
                <a:sym typeface="+mn-ea"/>
              </a:rPr>
              <a:t>明德厚学 求是创新</a:t>
            </a:r>
          </a:p>
        </p:txBody>
      </p:sp>
      <p:pic>
        <p:nvPicPr>
          <p:cNvPr id="19" name="图片 18" descr="D:\360MoveData\Users\xiaoxiao\Desktop\图片1.png图片1"/>
          <p:cNvPicPr>
            <a:picLocks noChangeAspect="1"/>
          </p:cNvPicPr>
          <p:nvPr/>
        </p:nvPicPr>
        <p:blipFill>
          <a:blip r:embed="rId2">
            <a:lum bright="70000" contrast="-70000"/>
          </a:blip>
          <a:srcRect/>
          <a:stretch>
            <a:fillRect/>
          </a:stretch>
        </p:blipFill>
        <p:spPr>
          <a:xfrm>
            <a:off x="839470" y="0"/>
            <a:ext cx="3390900" cy="1652905"/>
          </a:xfrm>
          <a:prstGeom prst="rect">
            <a:avLst/>
          </a:prstGeom>
        </p:spPr>
      </p:pic>
    </p:spTree>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2646878"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信息存储介质</a:t>
                </a: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pic>
        <p:nvPicPr>
          <p:cNvPr id="15" name="图片 14">
            <a:extLst>
              <a:ext uri="{FF2B5EF4-FFF2-40B4-BE49-F238E27FC236}">
                <a16:creationId xmlns:a16="http://schemas.microsoft.com/office/drawing/2014/main" id="{0137AE02-24FB-DA63-B931-13CEF39ECAD8}"/>
              </a:ext>
            </a:extLst>
          </p:cNvPr>
          <p:cNvPicPr>
            <a:picLocks noChangeAspect="1"/>
          </p:cNvPicPr>
          <p:nvPr/>
        </p:nvPicPr>
        <p:blipFill>
          <a:blip r:embed="rId2"/>
          <a:stretch>
            <a:fillRect/>
          </a:stretch>
        </p:blipFill>
        <p:spPr>
          <a:xfrm>
            <a:off x="2043945" y="1365517"/>
            <a:ext cx="4668520" cy="4668520"/>
          </a:xfrm>
          <a:prstGeom prst="rect">
            <a:avLst/>
          </a:prstGeom>
        </p:spPr>
      </p:pic>
      <p:sp>
        <p:nvSpPr>
          <p:cNvPr id="16" name="箭头: 下 15">
            <a:extLst>
              <a:ext uri="{FF2B5EF4-FFF2-40B4-BE49-F238E27FC236}">
                <a16:creationId xmlns:a16="http://schemas.microsoft.com/office/drawing/2014/main" id="{98E1EBD0-6B40-B5B1-E965-EC02060E2C10}"/>
              </a:ext>
            </a:extLst>
          </p:cNvPr>
          <p:cNvSpPr/>
          <p:nvPr/>
        </p:nvSpPr>
        <p:spPr>
          <a:xfrm>
            <a:off x="1233137" y="1979081"/>
            <a:ext cx="191068" cy="344139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8E6EA905-AD44-D0FE-13B3-23902965C09E}"/>
              </a:ext>
            </a:extLst>
          </p:cNvPr>
          <p:cNvSpPr txBox="1"/>
          <p:nvPr/>
        </p:nvSpPr>
        <p:spPr>
          <a:xfrm>
            <a:off x="225971" y="3245197"/>
            <a:ext cx="1005403" cy="584775"/>
          </a:xfrm>
          <a:prstGeom prst="rect">
            <a:avLst/>
          </a:prstGeom>
          <a:noFill/>
        </p:spPr>
        <p:txBody>
          <a:bodyPr wrap="none" rtlCol="0">
            <a:spAutoFit/>
          </a:bodyPr>
          <a:lstStyle/>
          <a:p>
            <a:r>
              <a:rPr lang="zh-CN" altLang="en-US" sz="3200" dirty="0"/>
              <a:t>容量</a:t>
            </a:r>
          </a:p>
        </p:txBody>
      </p:sp>
      <p:sp>
        <p:nvSpPr>
          <p:cNvPr id="18" name="文本框 17">
            <a:extLst>
              <a:ext uri="{FF2B5EF4-FFF2-40B4-BE49-F238E27FC236}">
                <a16:creationId xmlns:a16="http://schemas.microsoft.com/office/drawing/2014/main" id="{72B45EF7-069F-3E86-0542-8B5D699E4B4F}"/>
              </a:ext>
            </a:extLst>
          </p:cNvPr>
          <p:cNvSpPr txBox="1"/>
          <p:nvPr/>
        </p:nvSpPr>
        <p:spPr>
          <a:xfrm>
            <a:off x="1120370" y="1496485"/>
            <a:ext cx="415498" cy="369332"/>
          </a:xfrm>
          <a:prstGeom prst="rect">
            <a:avLst/>
          </a:prstGeom>
          <a:noFill/>
        </p:spPr>
        <p:txBody>
          <a:bodyPr wrap="none" rtlCol="0">
            <a:spAutoFit/>
          </a:bodyPr>
          <a:lstStyle/>
          <a:p>
            <a:r>
              <a:rPr lang="zh-CN" altLang="en-US" dirty="0"/>
              <a:t>小</a:t>
            </a:r>
          </a:p>
        </p:txBody>
      </p:sp>
      <p:sp>
        <p:nvSpPr>
          <p:cNvPr id="19" name="文本框 18">
            <a:extLst>
              <a:ext uri="{FF2B5EF4-FFF2-40B4-BE49-F238E27FC236}">
                <a16:creationId xmlns:a16="http://schemas.microsoft.com/office/drawing/2014/main" id="{E023B1B6-A919-681B-7E38-56EB8484438D}"/>
              </a:ext>
            </a:extLst>
          </p:cNvPr>
          <p:cNvSpPr txBox="1"/>
          <p:nvPr/>
        </p:nvSpPr>
        <p:spPr>
          <a:xfrm>
            <a:off x="1142855" y="5533736"/>
            <a:ext cx="415498" cy="369332"/>
          </a:xfrm>
          <a:prstGeom prst="rect">
            <a:avLst/>
          </a:prstGeom>
          <a:noFill/>
        </p:spPr>
        <p:txBody>
          <a:bodyPr wrap="none" rtlCol="0">
            <a:spAutoFit/>
          </a:bodyPr>
          <a:lstStyle/>
          <a:p>
            <a:r>
              <a:rPr lang="zh-CN" altLang="en-US" dirty="0"/>
              <a:t>大</a:t>
            </a:r>
          </a:p>
        </p:txBody>
      </p:sp>
      <p:sp>
        <p:nvSpPr>
          <p:cNvPr id="20" name="箭头: 下 19">
            <a:extLst>
              <a:ext uri="{FF2B5EF4-FFF2-40B4-BE49-F238E27FC236}">
                <a16:creationId xmlns:a16="http://schemas.microsoft.com/office/drawing/2014/main" id="{1D562D95-CBC0-EDE0-B936-D8240A99EC03}"/>
              </a:ext>
            </a:extLst>
          </p:cNvPr>
          <p:cNvSpPr/>
          <p:nvPr/>
        </p:nvSpPr>
        <p:spPr>
          <a:xfrm rot="10800000">
            <a:off x="7029474" y="1913985"/>
            <a:ext cx="191068" cy="3441391"/>
          </a:xfrm>
          <a:prstGeom prst="downArrow">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E4B3CB44-8896-CC7F-02EB-8051367E1B2F}"/>
              </a:ext>
            </a:extLst>
          </p:cNvPr>
          <p:cNvSpPr txBox="1"/>
          <p:nvPr/>
        </p:nvSpPr>
        <p:spPr>
          <a:xfrm>
            <a:off x="7332205" y="3285598"/>
            <a:ext cx="1005403" cy="584775"/>
          </a:xfrm>
          <a:prstGeom prst="rect">
            <a:avLst/>
          </a:prstGeom>
          <a:noFill/>
        </p:spPr>
        <p:txBody>
          <a:bodyPr wrap="none" rtlCol="0">
            <a:spAutoFit/>
          </a:bodyPr>
          <a:lstStyle/>
          <a:p>
            <a:r>
              <a:rPr lang="zh-CN" altLang="en-US" sz="3200" dirty="0"/>
              <a:t>速度</a:t>
            </a:r>
          </a:p>
        </p:txBody>
      </p:sp>
      <p:sp>
        <p:nvSpPr>
          <p:cNvPr id="22" name="文本框 21">
            <a:extLst>
              <a:ext uri="{FF2B5EF4-FFF2-40B4-BE49-F238E27FC236}">
                <a16:creationId xmlns:a16="http://schemas.microsoft.com/office/drawing/2014/main" id="{058AC6DC-0A91-283C-C113-CFB64DAA629B}"/>
              </a:ext>
            </a:extLst>
          </p:cNvPr>
          <p:cNvSpPr txBox="1"/>
          <p:nvPr/>
        </p:nvSpPr>
        <p:spPr>
          <a:xfrm>
            <a:off x="6916707" y="1431389"/>
            <a:ext cx="415498" cy="369332"/>
          </a:xfrm>
          <a:prstGeom prst="rect">
            <a:avLst/>
          </a:prstGeom>
          <a:noFill/>
        </p:spPr>
        <p:txBody>
          <a:bodyPr wrap="none" rtlCol="0">
            <a:spAutoFit/>
          </a:bodyPr>
          <a:lstStyle/>
          <a:p>
            <a:r>
              <a:rPr lang="zh-CN" altLang="en-US" dirty="0"/>
              <a:t>快</a:t>
            </a:r>
          </a:p>
        </p:txBody>
      </p:sp>
      <p:sp>
        <p:nvSpPr>
          <p:cNvPr id="23" name="文本框 22">
            <a:extLst>
              <a:ext uri="{FF2B5EF4-FFF2-40B4-BE49-F238E27FC236}">
                <a16:creationId xmlns:a16="http://schemas.microsoft.com/office/drawing/2014/main" id="{1FAAC1C6-5573-7EAE-F193-3732FE2F1171}"/>
              </a:ext>
            </a:extLst>
          </p:cNvPr>
          <p:cNvSpPr txBox="1"/>
          <p:nvPr/>
        </p:nvSpPr>
        <p:spPr>
          <a:xfrm>
            <a:off x="6939192" y="5468640"/>
            <a:ext cx="415498" cy="369332"/>
          </a:xfrm>
          <a:prstGeom prst="rect">
            <a:avLst/>
          </a:prstGeom>
          <a:noFill/>
        </p:spPr>
        <p:txBody>
          <a:bodyPr wrap="none" rtlCol="0">
            <a:spAutoFit/>
          </a:bodyPr>
          <a:lstStyle/>
          <a:p>
            <a:r>
              <a:rPr lang="zh-CN" altLang="en-US" dirty="0"/>
              <a:t>慢</a:t>
            </a:r>
          </a:p>
        </p:txBody>
      </p:sp>
      <p:sp>
        <p:nvSpPr>
          <p:cNvPr id="24" name="文本框 23">
            <a:extLst>
              <a:ext uri="{FF2B5EF4-FFF2-40B4-BE49-F238E27FC236}">
                <a16:creationId xmlns:a16="http://schemas.microsoft.com/office/drawing/2014/main" id="{499F4410-1C52-77F5-6725-CBBCD212F701}"/>
              </a:ext>
            </a:extLst>
          </p:cNvPr>
          <p:cNvSpPr txBox="1"/>
          <p:nvPr/>
        </p:nvSpPr>
        <p:spPr>
          <a:xfrm>
            <a:off x="8334053" y="1494258"/>
            <a:ext cx="3628004" cy="3724096"/>
          </a:xfrm>
          <a:prstGeom prst="rect">
            <a:avLst/>
          </a:prstGeom>
          <a:noFill/>
        </p:spPr>
        <p:txBody>
          <a:bodyPr wrap="square" rtlCol="0">
            <a:spAutoFit/>
          </a:bodyPr>
          <a:lstStyle/>
          <a:p>
            <a:pPr marL="342900" indent="-342900">
              <a:spcBef>
                <a:spcPts val="1200"/>
              </a:spcBef>
              <a:buFont typeface="+mj-lt"/>
              <a:buAutoNum type="arabicPeriod"/>
            </a:pPr>
            <a:r>
              <a:rPr lang="zh-CN" altLang="en-US" sz="2400" b="1" i="0" dirty="0">
                <a:solidFill>
                  <a:srgbClr val="000000"/>
                </a:solidFill>
                <a:effectLst/>
                <a:latin typeface="Inter"/>
              </a:rPr>
              <a:t>传统存储介质：</a:t>
            </a:r>
            <a:r>
              <a:rPr lang="en-US" altLang="zh-CN" sz="2400" b="1" i="0" dirty="0">
                <a:solidFill>
                  <a:srgbClr val="000000"/>
                </a:solidFill>
                <a:effectLst/>
                <a:latin typeface="Inter"/>
              </a:rPr>
              <a:t>HDD </a:t>
            </a:r>
            <a:r>
              <a:rPr lang="zh-CN" altLang="en-US" sz="2400" b="1" i="0" dirty="0">
                <a:solidFill>
                  <a:srgbClr val="000000"/>
                </a:solidFill>
                <a:effectLst/>
                <a:latin typeface="Inter"/>
              </a:rPr>
              <a:t>坚守大容量存储场景，国产化存在空白；</a:t>
            </a:r>
            <a:endParaRPr lang="en-US" altLang="zh-CN" sz="2400" b="1" i="0" dirty="0">
              <a:solidFill>
                <a:srgbClr val="000000"/>
              </a:solidFill>
              <a:effectLst/>
              <a:latin typeface="Inter"/>
            </a:endParaRPr>
          </a:p>
          <a:p>
            <a:pPr marL="342900" indent="-342900">
              <a:spcBef>
                <a:spcPts val="1200"/>
              </a:spcBef>
              <a:buFont typeface="+mj-lt"/>
              <a:buAutoNum type="arabicPeriod"/>
            </a:pPr>
            <a:r>
              <a:rPr lang="zh-CN" altLang="en-US" sz="2400" b="1" i="0" dirty="0">
                <a:solidFill>
                  <a:srgbClr val="000000"/>
                </a:solidFill>
                <a:effectLst/>
                <a:latin typeface="Inter"/>
              </a:rPr>
              <a:t>主流半导体存储：闪存成核心力量，全闪化趋势明显</a:t>
            </a:r>
            <a:r>
              <a:rPr lang="zh-CN" altLang="en-US" sz="2400" b="1" dirty="0">
                <a:solidFill>
                  <a:srgbClr val="000000"/>
                </a:solidFill>
                <a:latin typeface="Inter"/>
              </a:rPr>
              <a:t>；</a:t>
            </a:r>
            <a:endParaRPr lang="en-US" altLang="zh-CN" sz="2400" b="1" dirty="0">
              <a:solidFill>
                <a:srgbClr val="000000"/>
              </a:solidFill>
              <a:latin typeface="Inter"/>
            </a:endParaRPr>
          </a:p>
          <a:p>
            <a:pPr marL="342900" indent="-342900">
              <a:spcBef>
                <a:spcPts val="1200"/>
              </a:spcBef>
              <a:buFont typeface="+mj-lt"/>
              <a:buAutoNum type="arabicPeriod"/>
            </a:pPr>
            <a:r>
              <a:rPr lang="zh-CN" altLang="en-US" sz="2400" b="1" i="0" dirty="0">
                <a:solidFill>
                  <a:srgbClr val="000000"/>
                </a:solidFill>
                <a:effectLst/>
                <a:latin typeface="Inter"/>
              </a:rPr>
              <a:t>新型存储介质：多点开花，成技术创新核心方向。</a:t>
            </a:r>
            <a:endParaRPr lang="zh-CN" altLang="en-US" sz="2400" dirty="0"/>
          </a:p>
        </p:txBody>
      </p: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“内存墙”问题</a:t>
                </a: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9" name="文本框 8">
            <a:extLst>
              <a:ext uri="{FF2B5EF4-FFF2-40B4-BE49-F238E27FC236}">
                <a16:creationId xmlns:a16="http://schemas.microsoft.com/office/drawing/2014/main" id="{E3031056-740C-3D6F-B44D-43FDBA62AA52}"/>
              </a:ext>
            </a:extLst>
          </p:cNvPr>
          <p:cNvSpPr txBox="1"/>
          <p:nvPr/>
        </p:nvSpPr>
        <p:spPr>
          <a:xfrm>
            <a:off x="400200" y="1045661"/>
            <a:ext cx="6566083" cy="5020092"/>
          </a:xfrm>
          <a:prstGeom prst="rect">
            <a:avLst/>
          </a:prstGeom>
          <a:noFill/>
        </p:spPr>
        <p:txBody>
          <a:bodyPr wrap="square" rtlCol="0">
            <a:spAutoFit/>
          </a:bodyPr>
          <a:lstStyle/>
          <a:p>
            <a:pPr marL="457200" indent="-457200">
              <a:lnSpc>
                <a:spcPct val="150000"/>
              </a:lnSpc>
              <a:buFont typeface="+mj-lt"/>
              <a:buAutoNum type="arabicPeriod"/>
            </a:pPr>
            <a:r>
              <a:rPr lang="zh-CN" altLang="en-US" sz="2400" b="1" i="0" dirty="0">
                <a:solidFill>
                  <a:srgbClr val="000000"/>
                </a:solidFill>
                <a:effectLst/>
                <a:latin typeface="Inter"/>
              </a:rPr>
              <a:t>关于内存墙：</a:t>
            </a:r>
            <a:r>
              <a:rPr lang="zh-CN" altLang="en-US" sz="2400" b="0" i="0" dirty="0">
                <a:effectLst/>
                <a:latin typeface="Inter"/>
              </a:rPr>
              <a:t>内存墙是计算机系统中内存性能严重限制处理器等计算核心性能发挥的经典瓶颈，而当下 </a:t>
            </a:r>
            <a:r>
              <a:rPr lang="en-US" altLang="zh-CN" sz="2400" b="0" i="0" dirty="0">
                <a:effectLst/>
                <a:latin typeface="Inter"/>
              </a:rPr>
              <a:t>AI </a:t>
            </a:r>
            <a:r>
              <a:rPr lang="zh-CN" altLang="en-US" sz="2400" b="0" i="0" dirty="0">
                <a:effectLst/>
                <a:latin typeface="Inter"/>
              </a:rPr>
              <a:t>大模型、高频数据处理等主流应用的爆发式增长，又持续推高对内存容量和带宽的需求，两者的矛盾愈发尖锐；</a:t>
            </a:r>
            <a:endParaRPr lang="en-US" altLang="zh-CN" sz="2400" dirty="0">
              <a:latin typeface="Inter"/>
            </a:endParaRPr>
          </a:p>
          <a:p>
            <a:pPr marL="457200" indent="-457200">
              <a:lnSpc>
                <a:spcPct val="150000"/>
              </a:lnSpc>
              <a:buFont typeface="+mj-lt"/>
              <a:buAutoNum type="arabicPeriod"/>
            </a:pPr>
            <a:r>
              <a:rPr lang="zh-CN" altLang="en-US" sz="2400" b="1" i="0" dirty="0">
                <a:solidFill>
                  <a:srgbClr val="000000"/>
                </a:solidFill>
                <a:effectLst/>
                <a:latin typeface="Inter"/>
              </a:rPr>
              <a:t>当下应用对内存容量和带宽的激增需求</a:t>
            </a:r>
            <a:r>
              <a:rPr lang="zh-CN" altLang="en-US" sz="2400" dirty="0">
                <a:solidFill>
                  <a:srgbClr val="000000"/>
                </a:solidFill>
                <a:latin typeface="Inter"/>
              </a:rPr>
              <a:t>：</a:t>
            </a:r>
            <a:r>
              <a:rPr lang="zh-CN" altLang="en-US" sz="2400" b="0" i="0" dirty="0">
                <a:effectLst/>
                <a:latin typeface="Inter"/>
              </a:rPr>
              <a:t>不同领域的应用场景，均因数据规模扩大、处理速度要求提高等原因，对内存提出了更高要求，其中 </a:t>
            </a:r>
            <a:r>
              <a:rPr lang="en-US" altLang="zh-CN" sz="2400" b="0" i="0" dirty="0">
                <a:effectLst/>
                <a:latin typeface="Inter"/>
              </a:rPr>
              <a:t>AI </a:t>
            </a:r>
            <a:r>
              <a:rPr lang="zh-CN" altLang="en-US" sz="2400" b="0" i="0" dirty="0">
                <a:effectLst/>
                <a:latin typeface="Inter"/>
              </a:rPr>
              <a:t>领域表现最为突出。</a:t>
            </a:r>
            <a:endParaRPr lang="zh-CN" altLang="en-US" sz="2400" dirty="0">
              <a:latin typeface="微软雅黑" panose="020B0503020204020204" pitchFamily="34" charset="-122"/>
              <a:ea typeface="微软雅黑" panose="020B0503020204020204" pitchFamily="34" charset="-122"/>
            </a:endParaRPr>
          </a:p>
        </p:txBody>
      </p:sp>
      <p:pic>
        <p:nvPicPr>
          <p:cNvPr id="13" name="图片 12">
            <a:extLst>
              <a:ext uri="{FF2B5EF4-FFF2-40B4-BE49-F238E27FC236}">
                <a16:creationId xmlns:a16="http://schemas.microsoft.com/office/drawing/2014/main" id="{26E556BC-6E7D-1F52-DD22-DAD6B51BE3E9}"/>
              </a:ext>
            </a:extLst>
          </p:cNvPr>
          <p:cNvPicPr>
            <a:picLocks noChangeAspect="1"/>
          </p:cNvPicPr>
          <p:nvPr/>
        </p:nvPicPr>
        <p:blipFill>
          <a:blip r:embed="rId2"/>
          <a:stretch>
            <a:fillRect/>
          </a:stretch>
        </p:blipFill>
        <p:spPr>
          <a:xfrm>
            <a:off x="6860212" y="1308284"/>
            <a:ext cx="5105400" cy="5105400"/>
          </a:xfrm>
          <a:prstGeom prst="rect">
            <a:avLst/>
          </a:prstGeom>
        </p:spPr>
      </p:pic>
    </p:spTree>
    <p:extLst>
      <p:ext uri="{BB962C8B-B14F-4D97-AF65-F5344CB8AC3E}">
        <p14:creationId xmlns:p14="http://schemas.microsoft.com/office/powerpoint/2010/main" val="1163798687"/>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983753" cy="1058822"/>
            <a:chOff x="0" y="260648"/>
            <a:chExt cx="4983753"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p:cNvGrpSpPr/>
            <p:nvPr/>
          </p:nvGrpSpPr>
          <p:grpSpPr>
            <a:xfrm>
              <a:off x="695400" y="260648"/>
              <a:ext cx="4288353" cy="1058822"/>
              <a:chOff x="623392" y="310880"/>
              <a:chExt cx="4288353" cy="1058822"/>
            </a:xfrm>
          </p:grpSpPr>
          <p:sp>
            <p:nvSpPr>
              <p:cNvPr id="5" name="文本框 4"/>
              <p:cNvSpPr txBox="1"/>
              <p:nvPr/>
            </p:nvSpPr>
            <p:spPr>
              <a:xfrm>
                <a:off x="623392" y="310880"/>
                <a:ext cx="4288353"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分层架构成为可靠方案</a:t>
                </a: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E3031056-740C-3D6F-B44D-43FDBA62AA52}"/>
              </a:ext>
            </a:extLst>
          </p:cNvPr>
          <p:cNvSpPr txBox="1"/>
          <p:nvPr/>
        </p:nvSpPr>
        <p:spPr>
          <a:xfrm>
            <a:off x="254440" y="1118874"/>
            <a:ext cx="11683119" cy="1631216"/>
          </a:xfrm>
          <a:prstGeom prst="rect">
            <a:avLst/>
          </a:prstGeom>
          <a:noFill/>
        </p:spPr>
        <p:txBody>
          <a:bodyPr wrap="square" rtlCol="0">
            <a:spAutoFit/>
          </a:bodyPr>
          <a:lstStyle/>
          <a:p>
            <a:r>
              <a:rPr lang="zh-CN" altLang="en-US" sz="2000" b="0" i="0" dirty="0">
                <a:effectLst/>
                <a:latin typeface="-apple-system"/>
              </a:rPr>
              <a:t>在现代计算环境中，随着应用对内存容量需求的不断增加，传统的单一层级内存架构已无法满足日益增长的性能和容量需求。因此，采用多层级内存架构，如本地</a:t>
            </a:r>
            <a:r>
              <a:rPr lang="en-US" altLang="zh-CN" sz="2000" b="0" i="0" dirty="0">
                <a:effectLst/>
                <a:latin typeface="-apple-system"/>
              </a:rPr>
              <a:t>DRAM</a:t>
            </a:r>
            <a:r>
              <a:rPr lang="zh-CN" altLang="en-US" sz="2000" b="0" i="0" dirty="0">
                <a:effectLst/>
                <a:latin typeface="-apple-system"/>
              </a:rPr>
              <a:t>（</a:t>
            </a:r>
            <a:r>
              <a:rPr lang="en-US" altLang="zh-CN" sz="2000" b="0" i="0" dirty="0">
                <a:effectLst/>
                <a:latin typeface="-apple-system"/>
              </a:rPr>
              <a:t>Dynamic Random Access Memory</a:t>
            </a:r>
            <a:r>
              <a:rPr lang="zh-CN" altLang="en-US" sz="2000" b="0" i="0" dirty="0">
                <a:effectLst/>
                <a:latin typeface="-apple-system"/>
              </a:rPr>
              <a:t>）结合</a:t>
            </a:r>
            <a:r>
              <a:rPr lang="en-US" altLang="zh-CN" sz="2000" b="0" i="0" dirty="0">
                <a:effectLst/>
                <a:latin typeface="-apple-system"/>
              </a:rPr>
              <a:t>Compute Express Link (CXL) </a:t>
            </a:r>
            <a:r>
              <a:rPr lang="zh-CN" altLang="en-US" sz="2000" b="0" i="0" dirty="0">
                <a:effectLst/>
                <a:latin typeface="-apple-system"/>
              </a:rPr>
              <a:t>内存和固态硬盘（</a:t>
            </a:r>
            <a:r>
              <a:rPr lang="en-US" altLang="zh-CN" sz="2000" b="0" i="0" dirty="0">
                <a:effectLst/>
                <a:latin typeface="-apple-system"/>
              </a:rPr>
              <a:t>SSD</a:t>
            </a:r>
            <a:r>
              <a:rPr lang="zh-CN" altLang="en-US" sz="2000" b="0" i="0" dirty="0">
                <a:effectLst/>
                <a:latin typeface="-apple-system"/>
              </a:rPr>
              <a:t>），成为一种有前景的解决方案。这种架构允许系统利用不同类型的内存技术的优势，以实现更高的性能和更大的容量。然而，如何精确识别数据的热度（</a:t>
            </a:r>
            <a:r>
              <a:rPr lang="en-US" altLang="zh-CN" sz="2000" b="0" i="0" dirty="0">
                <a:effectLst/>
                <a:latin typeface="-apple-system"/>
              </a:rPr>
              <a:t>hotness</a:t>
            </a:r>
            <a:r>
              <a:rPr lang="zh-CN" altLang="en-US" sz="2000" b="0" i="0" dirty="0">
                <a:effectLst/>
                <a:latin typeface="-apple-system"/>
              </a:rPr>
              <a:t>）并进行有效的数据分区或在热度变化时进行页面置换，成为一个关键挑战。</a:t>
            </a:r>
            <a:endParaRPr lang="zh-CN" altLang="en-US" sz="2000" dirty="0">
              <a:latin typeface="微软雅黑" panose="020B0503020204020204" pitchFamily="34" charset="-122"/>
              <a:ea typeface="微软雅黑" panose="020B0503020204020204" pitchFamily="34" charset="-122"/>
            </a:endParaRPr>
          </a:p>
        </p:txBody>
      </p:sp>
      <p:pic>
        <p:nvPicPr>
          <p:cNvPr id="13" name="图片 12">
            <a:extLst>
              <a:ext uri="{FF2B5EF4-FFF2-40B4-BE49-F238E27FC236}">
                <a16:creationId xmlns:a16="http://schemas.microsoft.com/office/drawing/2014/main" id="{BDE6A15A-7B02-0E68-541A-DA06C31B69F6}"/>
              </a:ext>
            </a:extLst>
          </p:cNvPr>
          <p:cNvPicPr>
            <a:picLocks noChangeAspect="1"/>
          </p:cNvPicPr>
          <p:nvPr/>
        </p:nvPicPr>
        <p:blipFill>
          <a:blip r:embed="rId2"/>
          <a:stretch>
            <a:fillRect/>
          </a:stretch>
        </p:blipFill>
        <p:spPr>
          <a:xfrm>
            <a:off x="2145493" y="2730440"/>
            <a:ext cx="7483003" cy="3382727"/>
          </a:xfrm>
          <a:prstGeom prst="rect">
            <a:avLst/>
          </a:prstGeom>
        </p:spPr>
      </p:pic>
    </p:spTree>
    <p:extLst>
      <p:ext uri="{BB962C8B-B14F-4D97-AF65-F5344CB8AC3E}">
        <p14:creationId xmlns:p14="http://schemas.microsoft.com/office/powerpoint/2010/main" val="2546696902"/>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1826141" cy="584775"/>
              </a:xfrm>
              <a:prstGeom prst="rect">
                <a:avLst/>
              </a:prstGeom>
              <a:noFill/>
            </p:spPr>
            <p:txBody>
              <a:bodyPr wrap="none" rtlCol="0">
                <a:spAutoFit/>
              </a:bodyPr>
              <a:lstStyle/>
              <a:p>
                <a:pPr algn="l" fontAlgn="base"/>
                <a:r>
                  <a:rPr lang="zh-CN" altLang="en-US" sz="3200" b="1" i="0" dirty="0">
                    <a:effectLst/>
                    <a:latin typeface="-apple-system"/>
                  </a:rPr>
                  <a:t>核心挑战</a:t>
                </a: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E3031056-740C-3D6F-B44D-43FDBA62AA52}"/>
              </a:ext>
            </a:extLst>
          </p:cNvPr>
          <p:cNvSpPr txBox="1"/>
          <p:nvPr/>
        </p:nvSpPr>
        <p:spPr>
          <a:xfrm>
            <a:off x="695400" y="1498402"/>
            <a:ext cx="10034953" cy="3139321"/>
          </a:xfrm>
          <a:prstGeom prst="rect">
            <a:avLst/>
          </a:prstGeom>
          <a:noFill/>
        </p:spPr>
        <p:txBody>
          <a:bodyPr wrap="square" rtlCol="0">
            <a:spAutoFit/>
          </a:bodyPr>
          <a:lstStyle/>
          <a:p>
            <a:pPr algn="l" fontAlgn="base">
              <a:spcBef>
                <a:spcPts val="1200"/>
              </a:spcBef>
            </a:pPr>
            <a:r>
              <a:rPr lang="zh-CN" altLang="en-US" sz="2400" b="0" i="0" dirty="0">
                <a:effectLst/>
                <a:latin typeface="-apple-system"/>
              </a:rPr>
              <a:t>在这种多层级内存架构中，核心挑战在于：</a:t>
            </a:r>
          </a:p>
          <a:p>
            <a:pPr algn="l" fontAlgn="base">
              <a:spcBef>
                <a:spcPts val="1200"/>
              </a:spcBef>
              <a:buFont typeface="+mj-lt"/>
              <a:buAutoNum type="arabicPeriod"/>
            </a:pPr>
            <a:r>
              <a:rPr lang="zh-CN" altLang="en-US" sz="2400" b="1" i="0" dirty="0">
                <a:effectLst/>
                <a:latin typeface="inherit"/>
              </a:rPr>
              <a:t>数据热度识别</a:t>
            </a:r>
            <a:r>
              <a:rPr lang="zh-CN" altLang="en-US" sz="2400" b="0" i="0" dirty="0">
                <a:effectLst/>
                <a:latin typeface="inherit"/>
              </a:rPr>
              <a:t>：需要一种方法来准确识别哪些数据是“热”的（频繁访问）和“冷”的（不常访问）；</a:t>
            </a:r>
          </a:p>
          <a:p>
            <a:pPr algn="l" fontAlgn="base">
              <a:spcBef>
                <a:spcPts val="1200"/>
              </a:spcBef>
              <a:buFont typeface="+mj-lt"/>
              <a:buAutoNum type="arabicPeriod"/>
            </a:pPr>
            <a:r>
              <a:rPr lang="zh-CN" altLang="en-US" sz="2400" b="1" i="0" dirty="0">
                <a:effectLst/>
                <a:latin typeface="inherit"/>
              </a:rPr>
              <a:t>动态适应性</a:t>
            </a:r>
            <a:r>
              <a:rPr lang="zh-CN" altLang="en-US" sz="2400" b="0" i="0" dirty="0">
                <a:effectLst/>
                <a:latin typeface="inherit"/>
              </a:rPr>
              <a:t>：数据热度分布是动态变化的，需要系统能够快速适应这些变化，以优化内存使用；</a:t>
            </a:r>
          </a:p>
          <a:p>
            <a:pPr algn="l" fontAlgn="base">
              <a:spcBef>
                <a:spcPts val="1200"/>
              </a:spcBef>
              <a:buFont typeface="+mj-lt"/>
              <a:buAutoNum type="arabicPeriod"/>
            </a:pPr>
            <a:r>
              <a:rPr lang="zh-CN" altLang="en-US" sz="2400" b="1" i="0" dirty="0">
                <a:effectLst/>
                <a:latin typeface="inherit"/>
              </a:rPr>
              <a:t>元数据开销</a:t>
            </a:r>
            <a:r>
              <a:rPr lang="zh-CN" altLang="en-US" sz="2400" b="0" i="0" dirty="0">
                <a:effectLst/>
                <a:latin typeface="inherit"/>
              </a:rPr>
              <a:t>：在进行数据热度识别和页面置换时，需要最小化元数据（</a:t>
            </a:r>
            <a:r>
              <a:rPr lang="en-US" altLang="zh-CN" sz="2400" b="0" i="0" dirty="0">
                <a:effectLst/>
                <a:latin typeface="inherit"/>
              </a:rPr>
              <a:t>metadata</a:t>
            </a:r>
            <a:r>
              <a:rPr lang="zh-CN" altLang="en-US" sz="2400" b="0" i="0" dirty="0">
                <a:effectLst/>
                <a:latin typeface="inherit"/>
              </a:rPr>
              <a:t>）开销，以避免影响系统的整体性能。</a:t>
            </a:r>
          </a:p>
        </p:txBody>
      </p:sp>
    </p:spTree>
    <p:extLst>
      <p:ext uri="{BB962C8B-B14F-4D97-AF65-F5344CB8AC3E}">
        <p14:creationId xmlns:p14="http://schemas.microsoft.com/office/powerpoint/2010/main" val="393879693"/>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5394122" cy="1077218"/>
            <a:chOff x="0" y="260648"/>
            <a:chExt cx="5394122" cy="1077218"/>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p:cNvGrpSpPr/>
            <p:nvPr/>
          </p:nvGrpSpPr>
          <p:grpSpPr>
            <a:xfrm>
              <a:off x="695400" y="260648"/>
              <a:ext cx="4698722" cy="1077218"/>
              <a:chOff x="623392" y="310880"/>
              <a:chExt cx="4698722" cy="1077218"/>
            </a:xfrm>
          </p:grpSpPr>
          <p:sp>
            <p:nvSpPr>
              <p:cNvPr id="5" name="文本框 4"/>
              <p:cNvSpPr txBox="1"/>
              <p:nvPr/>
            </p:nvSpPr>
            <p:spPr>
              <a:xfrm>
                <a:off x="623392" y="310880"/>
                <a:ext cx="4698722" cy="1077218"/>
              </a:xfrm>
              <a:prstGeom prst="rect">
                <a:avLst/>
              </a:prstGeom>
              <a:noFill/>
            </p:spPr>
            <p:txBody>
              <a:bodyPr wrap="none" rtlCol="0">
                <a:spAutoFit/>
              </a:bodyPr>
              <a:lstStyle/>
              <a:p>
                <a:pPr>
                  <a:defRPr/>
                </a:pPr>
                <a:r>
                  <a:rPr lang="zh-CN" altLang="en-US" sz="3200" b="1" i="0" dirty="0">
                    <a:effectLst/>
                    <a:latin typeface="-apple-system"/>
                  </a:rPr>
                  <a:t>引入人工智能技术的目标</a:t>
                </a:r>
              </a:p>
              <a:p>
                <a:pPr>
                  <a:defRPr/>
                </a:pPr>
                <a:endParaRPr lang="zh-CN" altLang="en-US" sz="3200" b="1" kern="0" dirty="0">
                  <a:solidFill>
                    <a:prstClr val="black"/>
                  </a:solidFill>
                  <a:latin typeface="黑体" panose="02010609060101010101" pitchFamily="49" charset="-122"/>
                  <a:ea typeface="黑体" panose="02010609060101010101" pitchFamily="49" charset="-122"/>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p>
              <a:p>
                <a:pPr algn="dist">
                  <a:defRPr/>
                </a:pPr>
                <a:r>
                  <a:rPr lang="en-US" altLang="zh-CN" sz="700" kern="0" spc="300" dirty="0">
                    <a:solidFill>
                      <a:prstClr val="black"/>
                    </a:solidFill>
                    <a:latin typeface="Calibri" panose="020F0502020204030204"/>
                    <a:ea typeface="宋体" panose="02010600030101010101" pitchFamily="2" charset="-122"/>
                  </a:rPr>
                  <a:t> </a:t>
                </a: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sp>
        <p:nvSpPr>
          <p:cNvPr id="9" name="文本框 8">
            <a:extLst>
              <a:ext uri="{FF2B5EF4-FFF2-40B4-BE49-F238E27FC236}">
                <a16:creationId xmlns:a16="http://schemas.microsoft.com/office/drawing/2014/main" id="{E3031056-740C-3D6F-B44D-43FDBA62AA52}"/>
              </a:ext>
            </a:extLst>
          </p:cNvPr>
          <p:cNvSpPr txBox="1"/>
          <p:nvPr/>
        </p:nvSpPr>
        <p:spPr>
          <a:xfrm>
            <a:off x="695400" y="1498402"/>
            <a:ext cx="10034953" cy="3508653"/>
          </a:xfrm>
          <a:prstGeom prst="rect">
            <a:avLst/>
          </a:prstGeom>
          <a:noFill/>
        </p:spPr>
        <p:txBody>
          <a:bodyPr wrap="square" rtlCol="0">
            <a:spAutoFit/>
          </a:bodyPr>
          <a:lstStyle/>
          <a:p>
            <a:pPr algn="l" fontAlgn="base">
              <a:spcBef>
                <a:spcPts val="1200"/>
              </a:spcBef>
              <a:buFont typeface="+mj-lt"/>
              <a:buAutoNum type="arabicPeriod"/>
            </a:pPr>
            <a:r>
              <a:rPr lang="zh-CN" altLang="en-US" sz="2400" b="1" i="0" dirty="0">
                <a:effectLst/>
                <a:latin typeface="inherit"/>
              </a:rPr>
              <a:t>提高识别精度</a:t>
            </a:r>
            <a:r>
              <a:rPr lang="zh-CN" altLang="en-US" sz="2400" b="0" i="0" dirty="0">
                <a:effectLst/>
                <a:latin typeface="inherit"/>
              </a:rPr>
              <a:t>：利用</a:t>
            </a:r>
            <a:r>
              <a:rPr lang="en-US" altLang="zh-CN" sz="2400" b="0" i="0" dirty="0">
                <a:effectLst/>
                <a:latin typeface="inherit"/>
              </a:rPr>
              <a:t>AI</a:t>
            </a:r>
            <a:r>
              <a:rPr lang="zh-CN" altLang="en-US" sz="2400" b="0" i="0" dirty="0">
                <a:effectLst/>
                <a:latin typeface="inherit"/>
              </a:rPr>
              <a:t>技术提高数据热度识别的准确性，从而更有效地将热数据保留在快速层级内存中，冷数据迁移到慢速层级内存中；</a:t>
            </a:r>
          </a:p>
          <a:p>
            <a:pPr algn="l" fontAlgn="base">
              <a:spcBef>
                <a:spcPts val="1200"/>
              </a:spcBef>
              <a:buFont typeface="+mj-lt"/>
              <a:buAutoNum type="arabicPeriod"/>
            </a:pPr>
            <a:r>
              <a:rPr lang="zh-CN" altLang="en-US" sz="2400" b="1" i="0" dirty="0">
                <a:effectLst/>
                <a:latin typeface="inherit"/>
              </a:rPr>
              <a:t>动态适应性</a:t>
            </a:r>
            <a:r>
              <a:rPr lang="zh-CN" altLang="en-US" sz="2400" b="0" i="0" dirty="0">
                <a:effectLst/>
                <a:latin typeface="inherit"/>
              </a:rPr>
              <a:t>：使系统能够快速适应数据热度的动态变化，及时更新内存分区策略；</a:t>
            </a:r>
          </a:p>
          <a:p>
            <a:pPr algn="l" fontAlgn="base">
              <a:spcBef>
                <a:spcPts val="1200"/>
              </a:spcBef>
              <a:buFont typeface="+mj-lt"/>
              <a:buAutoNum type="arabicPeriod"/>
            </a:pPr>
            <a:r>
              <a:rPr lang="zh-CN" altLang="en-US" sz="2400" b="1" i="0" dirty="0">
                <a:effectLst/>
                <a:latin typeface="inherit"/>
              </a:rPr>
              <a:t>降低开销</a:t>
            </a:r>
            <a:r>
              <a:rPr lang="zh-CN" altLang="en-US" sz="2400" b="0" i="0" dirty="0">
                <a:effectLst/>
                <a:latin typeface="inherit"/>
              </a:rPr>
              <a:t>：通过优化</a:t>
            </a:r>
            <a:r>
              <a:rPr lang="en-US" altLang="zh-CN" sz="2400" b="0" i="0" dirty="0">
                <a:effectLst/>
                <a:latin typeface="inherit"/>
              </a:rPr>
              <a:t>AI</a:t>
            </a:r>
            <a:r>
              <a:rPr lang="zh-CN" altLang="en-US" sz="2400" b="0" i="0" dirty="0">
                <a:effectLst/>
                <a:latin typeface="inherit"/>
              </a:rPr>
              <a:t>算法，减少进行数据热度分析和页面置换时的计算和存储开销，提高系统的整体效率；</a:t>
            </a:r>
          </a:p>
          <a:p>
            <a:pPr algn="l" fontAlgn="base">
              <a:spcBef>
                <a:spcPts val="1200"/>
              </a:spcBef>
              <a:buFont typeface="+mj-lt"/>
              <a:buAutoNum type="arabicPeriod"/>
            </a:pPr>
            <a:r>
              <a:rPr lang="zh-CN" altLang="en-US" sz="2400" b="1" i="0" dirty="0">
                <a:effectLst/>
                <a:latin typeface="inherit"/>
              </a:rPr>
              <a:t>性能优化</a:t>
            </a:r>
            <a:r>
              <a:rPr lang="zh-CN" altLang="en-US" sz="2400" b="0" i="0" dirty="0">
                <a:effectLst/>
                <a:latin typeface="inherit"/>
              </a:rPr>
              <a:t>：通过更智能的内存管理，提升系统的整体性能，减少延迟，增加吞吐量。</a:t>
            </a:r>
          </a:p>
        </p:txBody>
      </p:sp>
    </p:spTree>
    <p:extLst>
      <p:ext uri="{BB962C8B-B14F-4D97-AF65-F5344CB8AC3E}">
        <p14:creationId xmlns:p14="http://schemas.microsoft.com/office/powerpoint/2010/main" val="4271608755"/>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 y="3481"/>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宋体" panose="02010600030101010101" pitchFamily="2" charset="-122"/>
              <a:cs typeface="+mn-cs"/>
            </a:endParaRPr>
          </a:p>
        </p:txBody>
      </p:sp>
      <p:grpSp>
        <p:nvGrpSpPr>
          <p:cNvPr id="4" name="组合 3"/>
          <p:cNvGrpSpPr/>
          <p:nvPr/>
        </p:nvGrpSpPr>
        <p:grpSpPr>
          <a:xfrm>
            <a:off x="839416" y="146766"/>
            <a:ext cx="10359317" cy="6586418"/>
            <a:chOff x="839416" y="146766"/>
            <a:chExt cx="10359317" cy="6586418"/>
          </a:xfrm>
        </p:grpSpPr>
        <p:grpSp>
          <p:nvGrpSpPr>
            <p:cNvPr id="5" name="组合 4"/>
            <p:cNvGrpSpPr/>
            <p:nvPr/>
          </p:nvGrpSpPr>
          <p:grpSpPr>
            <a:xfrm>
              <a:off x="839416" y="1556792"/>
              <a:ext cx="6243011" cy="3744416"/>
              <a:chOff x="1438213" y="1556792"/>
              <a:chExt cx="6243011" cy="3744416"/>
            </a:xfrm>
          </p:grpSpPr>
          <p:sp>
            <p:nvSpPr>
              <p:cNvPr id="8" name="矩形 7"/>
              <p:cNvSpPr/>
              <p:nvPr/>
            </p:nvSpPr>
            <p:spPr>
              <a:xfrm>
                <a:off x="2135560" y="2678946"/>
                <a:ext cx="5545664" cy="1015663"/>
              </a:xfrm>
              <a:prstGeom prst="rect">
                <a:avLst/>
              </a:prstGeom>
              <a:noFill/>
            </p:spPr>
            <p:txBody>
              <a:bodyPr wrap="square" anchor="ctr">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rPr>
                  <a:t>寻找“通用之锤”</a:t>
                </a: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rPr>
                  <a:t>Look for the General Hammer</a:t>
                </a: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4" y="146766"/>
              <a:ext cx="3794629" cy="658641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rPr>
                <a:t>2</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8" name="文本框 2"/>
          <p:cNvSpPr txBox="1"/>
          <p:nvPr/>
        </p:nvSpPr>
        <p:spPr>
          <a:xfrm>
            <a:off x="10038079" y="5655967"/>
            <a:ext cx="2153921" cy="10763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ClrTx/>
              <a:buSzTx/>
              <a:buFontTx/>
            </a:pPr>
            <a:r>
              <a:rPr lang="zh-CN" altLang="en-US" sz="3200" dirty="0">
                <a:solidFill>
                  <a:schemeClr val="bg1"/>
                </a:solidFill>
                <a:latin typeface="华文行楷" panose="02010800040101010101" pitchFamily="2" charset="-122"/>
                <a:ea typeface="华文行楷" panose="02010800040101010101" pitchFamily="2" charset="-122"/>
                <a:sym typeface="+mn-ea"/>
              </a:rPr>
              <a:t>明德厚学 求是创新</a:t>
            </a:r>
            <a:endParaRPr lang="zh-CN" altLang="en-US" sz="3200" dirty="0">
              <a:solidFill>
                <a:schemeClr val="bg1"/>
              </a:solidFill>
              <a:latin typeface="华文行楷" panose="02010800040101010101" pitchFamily="2" charset="-122"/>
              <a:ea typeface="华文行楷" panose="02010800040101010101" pitchFamily="2" charset="-122"/>
            </a:endParaRPr>
          </a:p>
        </p:txBody>
      </p:sp>
      <p:pic>
        <p:nvPicPr>
          <p:cNvPr id="19" name="图片 18" descr="D:\360MoveData\Users\xiaoxiao\Desktop\图片1.png图片1"/>
          <p:cNvPicPr>
            <a:picLocks noChangeAspect="1"/>
          </p:cNvPicPr>
          <p:nvPr/>
        </p:nvPicPr>
        <p:blipFill>
          <a:blip r:embed="rId2">
            <a:lum bright="70000" contrast="-70000"/>
          </a:blip>
          <a:srcRect/>
          <a:stretch>
            <a:fillRect/>
          </a:stretch>
        </p:blipFill>
        <p:spPr>
          <a:xfrm>
            <a:off x="913765" y="78740"/>
            <a:ext cx="3202305" cy="1561465"/>
          </a:xfrm>
          <a:prstGeom prst="rect">
            <a:avLst/>
          </a:prstGeom>
        </p:spPr>
      </p:pic>
    </p:spTree>
  </p:cSld>
  <p:clrMapOvr>
    <a:masterClrMapping/>
  </p:clrMapOvr>
  <p:transition spd="slow">
    <p:cover/>
  </p:transition>
</p:sld>
</file>

<file path=ppt/tags/tag1.xml><?xml version="1.0" encoding="utf-8"?>
<p:tagLst xmlns:a="http://schemas.openxmlformats.org/drawingml/2006/main" xmlns:r="http://schemas.openxmlformats.org/officeDocument/2006/relationships" xmlns:p="http://schemas.openxmlformats.org/presentationml/2006/main">
  <p:tag name="KSO_WPP_MARK_KEY" val="eff52c55-2bce-48f7-8149-6c9b3e425d82"/>
  <p:tag name="COMMONDATA" val="eyJoZGlkIjoiZDk3OGIwOWUzZDQzMTYzNzEyZWFmZjBjYmIxOTViYzcifQ=="/>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3035,&quot;width&quot;:3266}"/>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TotalTime>
  <Words>1662</Words>
  <Application>Microsoft Office PowerPoint</Application>
  <PresentationFormat>宽屏</PresentationFormat>
  <Paragraphs>167</Paragraphs>
  <Slides>21</Slides>
  <Notes>1</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21</vt:i4>
      </vt:variant>
    </vt:vector>
  </HeadingPairs>
  <TitlesOfParts>
    <vt:vector size="38" baseType="lpstr">
      <vt:lpstr>-apple-system</vt:lpstr>
      <vt:lpstr>inherit</vt:lpstr>
      <vt:lpstr>Inter</vt:lpstr>
      <vt:lpstr>KaTeX_Main</vt:lpstr>
      <vt:lpstr>KaTeX_Math</vt:lpstr>
      <vt:lpstr>等线</vt:lpstr>
      <vt:lpstr>等线 Light</vt:lpstr>
      <vt:lpstr>黑体</vt:lpstr>
      <vt:lpstr>华文行楷</vt:lpstr>
      <vt:lpstr>思源宋体 CN Heavy</vt:lpstr>
      <vt:lpstr>思源宋体 Heavy</vt:lpstr>
      <vt:lpstr>微软雅黑</vt:lpstr>
      <vt:lpstr>Arial</vt:lpstr>
      <vt:lpstr>Arial Black</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ASUS</dc:creator>
  <cp:lastModifiedBy>皓奕 崔</cp:lastModifiedBy>
  <cp:revision>85</cp:revision>
  <dcterms:created xsi:type="dcterms:W3CDTF">2020-08-06T07:05:00Z</dcterms:created>
  <dcterms:modified xsi:type="dcterms:W3CDTF">2025-12-11T02:05:12Z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8557B291DCD046499CC6025D2BF59E78_13</vt:lpwstr>
  </property>
  <property fmtid="{D5CDD505-2E9C-101B-9397-08002B2CF9AE}" pid="3" name="KSOProductBuildVer">
    <vt:lpwstr>2052-11.1.0.14036</vt:lpwstr>
  </property>
</Properties>
</file>

<file path=docProps/thumbnail.jpeg>
</file>